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1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9" r:id="rId22"/>
    <p:sldId id="277" r:id="rId23"/>
    <p:sldId id="278" r:id="rId24"/>
    <p:sldId id="280" r:id="rId25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5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2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73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147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27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47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15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28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3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69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50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89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2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9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1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6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86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38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u="none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15 -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54954" y="1167537"/>
            <a:ext cx="4828032" cy="576262"/>
          </a:xfrm>
        </p:spPr>
        <p:txBody>
          <a:bodyPr/>
          <a:lstStyle/>
          <a:p>
            <a:r>
              <a:rPr lang="en-US" sz="5400" dirty="0" smtClean="0"/>
              <a:t>Theorist</a:t>
            </a:r>
            <a:endParaRPr lang="en-US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45861" y="2292439"/>
            <a:ext cx="4828032" cy="3345397"/>
          </a:xfrm>
        </p:spPr>
        <p:txBody>
          <a:bodyPr>
            <a:noAutofit/>
          </a:bodyPr>
          <a:lstStyle/>
          <a:p>
            <a:r>
              <a:rPr lang="en-US" sz="2800" dirty="0" smtClean="0"/>
              <a:t>Jean Baptiste Lamarck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Charles Darwin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Thomas Malthus</a:t>
            </a:r>
          </a:p>
          <a:p>
            <a:endParaRPr lang="en-US" sz="2800" dirty="0"/>
          </a:p>
          <a:p>
            <a:r>
              <a:rPr lang="en-US" sz="2800" dirty="0" err="1" smtClean="0"/>
              <a:t>Nicolaus</a:t>
            </a:r>
            <a:r>
              <a:rPr lang="en-US" sz="2800" dirty="0" smtClean="0"/>
              <a:t> Steno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208711" y="1167537"/>
            <a:ext cx="4828032" cy="576262"/>
          </a:xfrm>
        </p:spPr>
        <p:txBody>
          <a:bodyPr/>
          <a:lstStyle/>
          <a:p>
            <a:r>
              <a:rPr lang="en-US" sz="4800" dirty="0" smtClean="0"/>
              <a:t>Trait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208711" y="2292439"/>
            <a:ext cx="4825160" cy="456556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A. Descent with modification</a:t>
            </a:r>
          </a:p>
          <a:p>
            <a:r>
              <a:rPr lang="en-US" sz="2400" dirty="0" smtClean="0"/>
              <a:t>B. Acquired Characteristic</a:t>
            </a:r>
          </a:p>
          <a:p>
            <a:r>
              <a:rPr lang="en-US" sz="2400" dirty="0" smtClean="0"/>
              <a:t>C. Law of super-position</a:t>
            </a:r>
          </a:p>
          <a:p>
            <a:r>
              <a:rPr lang="en-US" sz="2400" dirty="0" smtClean="0"/>
              <a:t>D. Study of Human populations</a:t>
            </a:r>
          </a:p>
          <a:p>
            <a:r>
              <a:rPr lang="en-US" sz="2400" dirty="0" smtClean="0"/>
              <a:t>E. Descent from a common ancestor</a:t>
            </a:r>
          </a:p>
          <a:p>
            <a:r>
              <a:rPr lang="en-US" sz="2400" dirty="0" smtClean="0"/>
              <a:t>F. Modification by Natural Selection</a:t>
            </a:r>
          </a:p>
          <a:p>
            <a:r>
              <a:rPr lang="en-US" sz="2400" dirty="0" smtClean="0"/>
              <a:t>G. Environment molded evolution</a:t>
            </a:r>
          </a:p>
          <a:p>
            <a:r>
              <a:rPr lang="en-US" sz="2400" dirty="0" smtClean="0"/>
              <a:t>H. Species molded evolution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71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15- Theorists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887452"/>
          </a:xfrm>
        </p:spPr>
        <p:txBody>
          <a:bodyPr>
            <a:noAutofit/>
          </a:bodyPr>
          <a:lstStyle/>
          <a:p>
            <a:r>
              <a:rPr lang="en-US" sz="3200" dirty="0" smtClean="0"/>
              <a:t>Jean Baptiste Lamarck – A*, B, E, H</a:t>
            </a:r>
          </a:p>
          <a:p>
            <a:endParaRPr lang="en-US" sz="3200" dirty="0"/>
          </a:p>
          <a:p>
            <a:r>
              <a:rPr lang="en-US" sz="3200" dirty="0" smtClean="0"/>
              <a:t>Charles Darwin – A, E, F, G</a:t>
            </a:r>
          </a:p>
          <a:p>
            <a:endParaRPr lang="en-US" sz="3200" dirty="0"/>
          </a:p>
          <a:p>
            <a:r>
              <a:rPr lang="en-US" sz="3200" dirty="0" smtClean="0"/>
              <a:t>Thomas Malthus – D</a:t>
            </a:r>
          </a:p>
          <a:p>
            <a:endParaRPr lang="en-US" sz="3200" dirty="0"/>
          </a:p>
          <a:p>
            <a:r>
              <a:rPr lang="en-US" sz="3200" dirty="0" err="1" smtClean="0"/>
              <a:t>Nicolaus</a:t>
            </a:r>
            <a:r>
              <a:rPr lang="en-US" sz="3200" dirty="0" smtClean="0"/>
              <a:t> Steno – C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488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15- 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99" y="2242891"/>
            <a:ext cx="11311795" cy="449275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Note</a:t>
            </a:r>
          </a:p>
          <a:p>
            <a:pPr lvl="1"/>
            <a:r>
              <a:rPr lang="en-US" sz="3200" dirty="0" smtClean="0"/>
              <a:t>The contributions made by Jean Baptiste Lamarck and Charles Darwin to the theory of Evolution</a:t>
            </a:r>
          </a:p>
          <a:p>
            <a:pPr lvl="2"/>
            <a:r>
              <a:rPr lang="en-US" sz="3200" dirty="0" smtClean="0"/>
              <a:t>Be able to compare and contrast their theories</a:t>
            </a:r>
          </a:p>
          <a:p>
            <a:pPr lvl="2"/>
            <a:r>
              <a:rPr lang="en-US" sz="3200" dirty="0" smtClean="0"/>
              <a:t>Know what is meant by Descent with modification, Modification by Natural selection, and evolution by acquired characteristics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24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Evidence of Evolution (15.3)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82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156" y="3262312"/>
            <a:ext cx="6211874" cy="3191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15- Evidence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722" y="2116802"/>
            <a:ext cx="6499460" cy="3900539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Pokemon</a:t>
            </a:r>
            <a:r>
              <a:rPr lang="en-US" sz="2800" dirty="0" smtClean="0"/>
              <a:t> “evolve”</a:t>
            </a:r>
          </a:p>
          <a:p>
            <a:r>
              <a:rPr lang="en-US" sz="2800" dirty="0" smtClean="0"/>
              <a:t>The evidence of </a:t>
            </a:r>
            <a:r>
              <a:rPr lang="en-US" sz="2800" dirty="0" err="1" smtClean="0"/>
              <a:t>Squirtles</a:t>
            </a:r>
            <a:r>
              <a:rPr lang="en-US" sz="2800" dirty="0" smtClean="0"/>
              <a:t> evolution can be found in the shell of the two different animals that </a:t>
            </a:r>
            <a:r>
              <a:rPr lang="en-US" sz="2800" dirty="0" err="1" smtClean="0"/>
              <a:t>Squirtle</a:t>
            </a:r>
            <a:r>
              <a:rPr lang="en-US" sz="2800" dirty="0" smtClean="0"/>
              <a:t> is a recent common ancestor with?</a:t>
            </a:r>
          </a:p>
          <a:p>
            <a:r>
              <a:rPr lang="en-US" sz="2800" dirty="0" smtClean="0"/>
              <a:t>What do we call these structures? </a:t>
            </a:r>
          </a:p>
          <a:p>
            <a:r>
              <a:rPr lang="en-US" sz="2800" dirty="0" smtClean="0"/>
              <a:t>What type of evolution are we seeing in action? (Divergent, Convergent, Co-evolution)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127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shell of </a:t>
            </a:r>
            <a:r>
              <a:rPr lang="en-US" sz="2800" dirty="0" err="1" smtClean="0"/>
              <a:t>squirtle</a:t>
            </a:r>
            <a:r>
              <a:rPr lang="en-US" sz="2800" dirty="0" smtClean="0"/>
              <a:t>, </a:t>
            </a:r>
            <a:r>
              <a:rPr lang="en-US" sz="2800" dirty="0" err="1" smtClean="0"/>
              <a:t>wartortle</a:t>
            </a:r>
            <a:r>
              <a:rPr lang="en-US" sz="2800" dirty="0" smtClean="0"/>
              <a:t> and </a:t>
            </a:r>
            <a:r>
              <a:rPr lang="en-US" sz="2800" dirty="0" err="1" smtClean="0"/>
              <a:t>blastoise</a:t>
            </a:r>
            <a:r>
              <a:rPr lang="en-US" sz="2800" dirty="0" smtClean="0"/>
              <a:t> are said to be </a:t>
            </a:r>
            <a:r>
              <a:rPr lang="en-US" sz="2800" b="1" i="1" dirty="0" smtClean="0"/>
              <a:t>Homologous structures </a:t>
            </a:r>
            <a:r>
              <a:rPr lang="en-US" sz="2800" dirty="0" smtClean="0"/>
              <a:t>(The are structurally similar, but can serve a different function</a:t>
            </a:r>
            <a:r>
              <a:rPr lang="en-US" dirty="0" smtClean="0"/>
              <a:t>)</a:t>
            </a:r>
          </a:p>
          <a:p>
            <a:r>
              <a:rPr lang="en-US" sz="2800" dirty="0" smtClean="0"/>
              <a:t>Both </a:t>
            </a:r>
            <a:r>
              <a:rPr lang="en-US" sz="2800" dirty="0" err="1" smtClean="0"/>
              <a:t>Blastoise</a:t>
            </a:r>
            <a:r>
              <a:rPr lang="en-US" sz="2800" dirty="0" smtClean="0"/>
              <a:t> and </a:t>
            </a:r>
            <a:r>
              <a:rPr lang="en-US" sz="2800" dirty="0" err="1" smtClean="0"/>
              <a:t>Wartortle</a:t>
            </a:r>
            <a:r>
              <a:rPr lang="en-US" sz="2800" dirty="0" smtClean="0"/>
              <a:t> evolved from a </a:t>
            </a:r>
            <a:r>
              <a:rPr lang="en-US" sz="2800" b="1" i="1" dirty="0" smtClean="0"/>
              <a:t>Divergent evolution </a:t>
            </a:r>
            <a:r>
              <a:rPr lang="en-US" sz="2800" dirty="0" smtClean="0"/>
              <a:t>pattern (Different species arising from a single ancestral species)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24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Pokemon</a:t>
            </a:r>
            <a:r>
              <a:rPr lang="en-US" dirty="0" smtClean="0"/>
              <a:t> evolution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566219"/>
            <a:ext cx="8825659" cy="34535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do we refer the structural similarities between </a:t>
            </a:r>
            <a:r>
              <a:rPr lang="en-US" sz="2800" dirty="0" err="1" smtClean="0"/>
              <a:t>Gyardos</a:t>
            </a:r>
            <a:r>
              <a:rPr lang="en-US" sz="2800" dirty="0" smtClean="0"/>
              <a:t> and </a:t>
            </a:r>
            <a:r>
              <a:rPr lang="en-US" sz="2800" dirty="0" err="1" smtClean="0"/>
              <a:t>Dragonair</a:t>
            </a:r>
            <a:r>
              <a:rPr lang="en-US" sz="2800" dirty="0" smtClean="0"/>
              <a:t>? What is this pattern of Evolution?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83" y="4266779"/>
            <a:ext cx="4336026" cy="25912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5609" y="3470366"/>
            <a:ext cx="1022219" cy="15928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412" y="3984369"/>
            <a:ext cx="4374546" cy="287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3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Pokemon</a:t>
            </a:r>
            <a:r>
              <a:rPr lang="en-US" dirty="0" smtClean="0"/>
              <a:t>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snake like body structure between </a:t>
            </a:r>
            <a:r>
              <a:rPr lang="en-US" sz="2800" dirty="0" err="1" smtClean="0"/>
              <a:t>Gyardos</a:t>
            </a:r>
            <a:r>
              <a:rPr lang="en-US" sz="2800" dirty="0" smtClean="0"/>
              <a:t> and </a:t>
            </a:r>
            <a:r>
              <a:rPr lang="en-US" sz="2800" dirty="0" err="1" smtClean="0"/>
              <a:t>Dragonair</a:t>
            </a:r>
            <a:r>
              <a:rPr lang="en-US" sz="2800" dirty="0" smtClean="0"/>
              <a:t> are said to be </a:t>
            </a:r>
            <a:r>
              <a:rPr lang="en-US" sz="2800" b="1" i="1" dirty="0" smtClean="0"/>
              <a:t>Analogous Features</a:t>
            </a:r>
            <a:r>
              <a:rPr lang="en-US" sz="2800" dirty="0" smtClean="0"/>
              <a:t> (Similar in structure and function, but evolved from different ancestors) </a:t>
            </a:r>
          </a:p>
          <a:p>
            <a:r>
              <a:rPr lang="en-US" sz="2800" dirty="0" smtClean="0"/>
              <a:t>This pattern of evolution is referred to as </a:t>
            </a:r>
            <a:r>
              <a:rPr lang="en-US" sz="2800" b="1" i="1" dirty="0" smtClean="0"/>
              <a:t>Convergent</a:t>
            </a:r>
            <a:r>
              <a:rPr lang="en-US" sz="2800" dirty="0" smtClean="0"/>
              <a:t>. Different species evolving similar characteristics due to environmental pressures and resource availability.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71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Vesitigial</a:t>
            </a:r>
            <a:r>
              <a:rPr lang="en-US" dirty="0" smtClean="0"/>
              <a:t>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792" y="2323281"/>
            <a:ext cx="8947692" cy="3944784"/>
          </a:xfrm>
        </p:spPr>
        <p:txBody>
          <a:bodyPr>
            <a:noAutofit/>
          </a:bodyPr>
          <a:lstStyle/>
          <a:p>
            <a:r>
              <a:rPr lang="en-US" sz="2400" dirty="0" smtClean="0"/>
              <a:t>What is a vestigial feature?</a:t>
            </a:r>
          </a:p>
          <a:p>
            <a:pPr lvl="1"/>
            <a:r>
              <a:rPr lang="en-US" sz="2400" dirty="0" smtClean="0"/>
              <a:t>Apparently useless structure. However it provides evidence that a common ancestor or currently living organism used that structure, and provides evidence of ancestry between those organisms and the modern organism that has the vestigial structure</a:t>
            </a:r>
          </a:p>
          <a:p>
            <a:r>
              <a:rPr lang="en-US" sz="2400" dirty="0" smtClean="0"/>
              <a:t> What are some vestigial structures we can think of?</a:t>
            </a:r>
          </a:p>
          <a:p>
            <a:pPr lvl="1"/>
            <a:r>
              <a:rPr lang="en-US" sz="2400" dirty="0" smtClean="0"/>
              <a:t>Human appendix, Pelvic bone of snakes and whale</a:t>
            </a:r>
          </a:p>
        </p:txBody>
      </p:sp>
    </p:spTree>
    <p:extLst>
      <p:ext uri="{BB962C8B-B14F-4D97-AF65-F5344CB8AC3E}">
        <p14:creationId xmlns:p14="http://schemas.microsoft.com/office/powerpoint/2010/main" val="25142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things to keep in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Similarities in Embryology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508" y="3170901"/>
            <a:ext cx="5746634" cy="344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5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7893"/>
            <a:ext cx="12192000" cy="4720107"/>
          </a:xfrm>
        </p:spPr>
        <p:txBody>
          <a:bodyPr>
            <a:normAutofit/>
          </a:bodyPr>
          <a:lstStyle/>
          <a:p>
            <a:r>
              <a:rPr lang="en-US" dirty="0" smtClean="0"/>
              <a:t>We looked at the scientists who were instrumental in building the theory of evolution</a:t>
            </a:r>
          </a:p>
          <a:p>
            <a:pPr lvl="1"/>
            <a:r>
              <a:rPr lang="en-US" dirty="0" smtClean="0"/>
              <a:t>Jean Baptiste-Lamarck</a:t>
            </a:r>
          </a:p>
          <a:p>
            <a:pPr lvl="1"/>
            <a:r>
              <a:rPr lang="en-US" dirty="0" smtClean="0"/>
              <a:t>Charles Darwin</a:t>
            </a:r>
          </a:p>
          <a:p>
            <a:r>
              <a:rPr lang="en-US" dirty="0" smtClean="0"/>
              <a:t>We observed some evidence of evolution we can see today</a:t>
            </a:r>
          </a:p>
          <a:p>
            <a:pPr lvl="1"/>
            <a:r>
              <a:rPr lang="en-US" dirty="0" smtClean="0"/>
              <a:t>Homologous, </a:t>
            </a:r>
            <a:r>
              <a:rPr lang="en-US" dirty="0" err="1" smtClean="0"/>
              <a:t>Analagous</a:t>
            </a:r>
            <a:r>
              <a:rPr lang="en-US" dirty="0" smtClean="0"/>
              <a:t> and Vestigial Structures</a:t>
            </a:r>
          </a:p>
          <a:p>
            <a:pPr lvl="1"/>
            <a:r>
              <a:rPr lang="en-US" dirty="0" smtClean="0"/>
              <a:t>Similarities in Embryological development, and macromolecules (DNA and Proteins)</a:t>
            </a:r>
          </a:p>
          <a:p>
            <a:r>
              <a:rPr lang="en-US" dirty="0" smtClean="0"/>
              <a:t>We started to observe some patterns of evolution</a:t>
            </a:r>
          </a:p>
          <a:p>
            <a:pPr lvl="1"/>
            <a:r>
              <a:rPr lang="en-US" dirty="0" smtClean="0"/>
              <a:t>Co-evolution</a:t>
            </a:r>
          </a:p>
          <a:p>
            <a:pPr lvl="1"/>
            <a:r>
              <a:rPr lang="en-US" dirty="0" smtClean="0"/>
              <a:t>Convergent Evolution</a:t>
            </a:r>
          </a:p>
          <a:p>
            <a:pPr lvl="1"/>
            <a:r>
              <a:rPr lang="en-US" dirty="0" smtClean="0"/>
              <a:t>Divergent Evolution</a:t>
            </a:r>
          </a:p>
          <a:p>
            <a:pPr lvl="2"/>
            <a:r>
              <a:rPr lang="en-US" dirty="0" smtClean="0"/>
              <a:t>Adaptive Radiation</a:t>
            </a:r>
          </a:p>
          <a:p>
            <a:pPr lvl="2"/>
            <a:r>
              <a:rPr lang="en-US" dirty="0" smtClean="0"/>
              <a:t>Artificial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9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397023"/>
            <a:ext cx="8825659" cy="3416300"/>
          </a:xfrm>
        </p:spPr>
        <p:txBody>
          <a:bodyPr/>
          <a:lstStyle/>
          <a:p>
            <a:r>
              <a:rPr lang="en-US" sz="3200" dirty="0" smtClean="0"/>
              <a:t>Similarities in Macromolecules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683" y="2999606"/>
            <a:ext cx="10199107" cy="353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Co-Evolution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531" y="2837682"/>
            <a:ext cx="5439082" cy="36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0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Artificial Selection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726" y="2603500"/>
            <a:ext cx="428625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15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15.3</a:t>
            </a:r>
          </a:p>
          <a:p>
            <a:pPr lvl="1"/>
            <a:r>
              <a:rPr lang="en-US" sz="2400" dirty="0" smtClean="0"/>
              <a:t>Know the different structural evidences of evolution and how they provide evidence of common ancestry</a:t>
            </a:r>
          </a:p>
          <a:p>
            <a:pPr lvl="2"/>
            <a:r>
              <a:rPr lang="en-US" sz="2400" dirty="0" smtClean="0"/>
              <a:t>Homologous, analogous, vestigial, macromolecule and embryological</a:t>
            </a:r>
          </a:p>
          <a:p>
            <a:pPr lvl="1"/>
            <a:r>
              <a:rPr lang="en-US" sz="2400" dirty="0" smtClean="0"/>
              <a:t>Recognize the different patterns of evolution</a:t>
            </a:r>
          </a:p>
          <a:p>
            <a:pPr lvl="2"/>
            <a:r>
              <a:rPr lang="en-US" sz="2400" dirty="0" smtClean="0"/>
              <a:t>Divergent (adaptive radiation, artificial selection), Convergent, Co-Evolution</a:t>
            </a:r>
          </a:p>
        </p:txBody>
      </p:sp>
    </p:spTree>
    <p:extLst>
      <p:ext uri="{BB962C8B-B14F-4D97-AF65-F5344CB8AC3E}">
        <p14:creationId xmlns:p14="http://schemas.microsoft.com/office/powerpoint/2010/main" val="259253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Build a Beast!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74" y="2441267"/>
            <a:ext cx="7517097" cy="40775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your research groups…</a:t>
            </a:r>
          </a:p>
          <a:p>
            <a:pPr lvl="1"/>
            <a:r>
              <a:rPr lang="en-US" sz="2800" dirty="0" smtClean="0"/>
              <a:t>Grab 1 Build a beast work sheet, and one Environmental change</a:t>
            </a:r>
          </a:p>
          <a:p>
            <a:pPr lvl="1"/>
            <a:r>
              <a:rPr lang="en-US" sz="2800" dirty="0" smtClean="0"/>
              <a:t>In your groups, take the environmental change and the handout to build a new species out of your existing one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871" y="2411566"/>
            <a:ext cx="4077520" cy="4077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4423737">
            <a:off x="11223522" y="3741639"/>
            <a:ext cx="6931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ST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5076" y="3112385"/>
            <a:ext cx="1283110" cy="110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Chapter 15 Review</a:t>
            </a:r>
          </a:p>
          <a:p>
            <a:r>
              <a:rPr lang="en-US" sz="3200" dirty="0" smtClean="0"/>
              <a:t>Build-A-Beast Workshop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64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358801"/>
            <a:ext cx="8825659" cy="3416300"/>
          </a:xfrm>
        </p:spPr>
        <p:txBody>
          <a:bodyPr>
            <a:noAutofit/>
          </a:bodyPr>
          <a:lstStyle/>
          <a:p>
            <a:r>
              <a:rPr lang="en-US" sz="2800" dirty="0" smtClean="0"/>
              <a:t>N.B. There will be a Chapter 15 Quiz on Tuesday</a:t>
            </a:r>
          </a:p>
        </p:txBody>
      </p:sp>
    </p:spTree>
    <p:extLst>
      <p:ext uri="{BB962C8B-B14F-4D97-AF65-F5344CB8AC3E}">
        <p14:creationId xmlns:p14="http://schemas.microsoft.com/office/powerpoint/2010/main" val="203142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15 – 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497" y="2268649"/>
            <a:ext cx="10436033" cy="4325333"/>
          </a:xfrm>
        </p:spPr>
        <p:txBody>
          <a:bodyPr/>
          <a:lstStyle/>
          <a:p>
            <a:r>
              <a:rPr lang="en-US" sz="2800" dirty="0" smtClean="0"/>
              <a:t>In your Notebook</a:t>
            </a:r>
          </a:p>
          <a:p>
            <a:pPr lvl="1"/>
            <a:r>
              <a:rPr lang="en-US" sz="2800" dirty="0" smtClean="0"/>
              <a:t>Match each type of fossil with the picture</a:t>
            </a:r>
          </a:p>
          <a:p>
            <a:pPr lvl="2"/>
            <a:r>
              <a:rPr lang="en-US" sz="2400" dirty="0" smtClean="0"/>
              <a:t>Cast, Mold, Trace, Amber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523" y="4755633"/>
            <a:ext cx="2316320" cy="1838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953" y="3923483"/>
            <a:ext cx="759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</a:rPr>
              <a:t>A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Image result for Cast foss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886" y="4850906"/>
            <a:ext cx="2223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12297" y="4008497"/>
            <a:ext cx="759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</a:rPr>
              <a:t>C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7" y="4850906"/>
            <a:ext cx="2371725" cy="17506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03413" y="3947270"/>
            <a:ext cx="759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</a:rPr>
              <a:t>B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3740" y="4921372"/>
            <a:ext cx="2724150" cy="167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73046" y="4008496"/>
            <a:ext cx="759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</a:rPr>
              <a:t>D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6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15 Review- Fossils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A= Mold Fossil (hollow, un-</a:t>
            </a:r>
            <a:r>
              <a:rPr lang="en-US" sz="2800" dirty="0" err="1" smtClean="0"/>
              <a:t>fllled</a:t>
            </a:r>
            <a:r>
              <a:rPr lang="en-US" sz="2800" dirty="0" smtClean="0"/>
              <a:t> mold of animal)</a:t>
            </a:r>
          </a:p>
          <a:p>
            <a:r>
              <a:rPr lang="en-US" sz="2800" dirty="0" smtClean="0"/>
              <a:t>B= Amber Fossil (Preserved in sap)</a:t>
            </a:r>
          </a:p>
          <a:p>
            <a:r>
              <a:rPr lang="en-US" sz="2800" dirty="0" smtClean="0"/>
              <a:t>C= Cast Fossil (Three dimensional, filled in structure of once living organism)</a:t>
            </a:r>
          </a:p>
          <a:p>
            <a:r>
              <a:rPr lang="en-US" sz="2800" dirty="0" smtClean="0"/>
              <a:t>D= Trace fossil (a trace that an organism once existed, left behind over time)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58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15- Fossil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In your Notebook</a:t>
            </a:r>
          </a:p>
          <a:p>
            <a:r>
              <a:rPr lang="en-US" sz="2800" dirty="0" smtClean="0"/>
              <a:t>According to The Law of </a:t>
            </a:r>
            <a:br>
              <a:rPr lang="en-US" sz="2800" dirty="0" smtClean="0"/>
            </a:br>
            <a:r>
              <a:rPr lang="en-US" sz="2800" dirty="0" smtClean="0"/>
              <a:t>superposition</a:t>
            </a:r>
          </a:p>
          <a:p>
            <a:pPr lvl="1"/>
            <a:r>
              <a:rPr lang="en-US" sz="2800" dirty="0" smtClean="0"/>
              <a:t>Which pancake would </a:t>
            </a:r>
            <a:br>
              <a:rPr lang="en-US" sz="2800" dirty="0" smtClean="0"/>
            </a:br>
            <a:r>
              <a:rPr lang="en-US" sz="2800" dirty="0" smtClean="0"/>
              <a:t>be </a:t>
            </a:r>
            <a:r>
              <a:rPr lang="en-US" sz="2800" dirty="0" smtClean="0"/>
              <a:t>the </a:t>
            </a:r>
            <a:r>
              <a:rPr lang="en-US" sz="2800" smtClean="0"/>
              <a:t>most stale(oldest)?</a:t>
            </a:r>
            <a:endParaRPr lang="en-US" sz="2800" dirty="0" smtClean="0"/>
          </a:p>
          <a:p>
            <a:pPr lvl="1"/>
            <a:r>
              <a:rPr lang="en-US" sz="2800" dirty="0" smtClean="0"/>
              <a:t>Which would be </a:t>
            </a:r>
            <a:br>
              <a:rPr lang="en-US" sz="2800" dirty="0" smtClean="0"/>
            </a:br>
            <a:r>
              <a:rPr lang="en-US" sz="2800" dirty="0" smtClean="0"/>
              <a:t>freshest (youngest)?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446" y="2200813"/>
            <a:ext cx="3167264" cy="443417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567783" y="5473521"/>
            <a:ext cx="3009547" cy="546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053070" y="3490175"/>
            <a:ext cx="2421229" cy="502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5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15- 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Moving Forward</a:t>
            </a:r>
          </a:p>
          <a:p>
            <a:r>
              <a:rPr lang="en-US" sz="3200" dirty="0" smtClean="0"/>
              <a:t>Know the different types of fossils</a:t>
            </a:r>
          </a:p>
          <a:p>
            <a:r>
              <a:rPr lang="en-US" sz="3200" dirty="0" smtClean="0"/>
              <a:t>Know the law of superposition, and how scientists can use it to use fossils as evidence of the theory of evolution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70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15- Evolutionary Theorists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your Notebook</a:t>
            </a:r>
          </a:p>
          <a:p>
            <a:r>
              <a:rPr lang="en-US" sz="2800" dirty="0" smtClean="0"/>
              <a:t>Writing Storm (3m)</a:t>
            </a:r>
          </a:p>
          <a:p>
            <a:pPr lvl="1"/>
            <a:r>
              <a:rPr lang="en-US" sz="2600" dirty="0" smtClean="0"/>
              <a:t>Write down everything you can remember about the theories of Charles Darwin and Jean Baptiste Lamarck and how they pertained to the theory of Evolution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382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10.0&quot;&gt;&lt;object type=&quot;1&quot; unique_id=&quot;10001&quot;&gt;&lt;object type=&quot;2&quot; unique_id=&quot;10589&quot;&gt;&lt;object type=&quot;3&quot; unique_id=&quot;10590&quot;&gt;&lt;property id=&quot;20148&quot; value=&quot;5&quot;/&gt;&lt;property id=&quot;20300&quot; value=&quot;Slide 1 - &amp;quot;Chapter 15 - review&amp;quot;&quot;/&gt;&lt;property id=&quot;20307&quot; value=&quot;256&quot;/&gt;&lt;/object&gt;&lt;object type=&quot;3&quot; unique_id=&quot;10591&quot;&gt;&lt;property id=&quot;20148&quot; value=&quot;5&quot;/&gt;&lt;property id=&quot;20300&quot; value=&quot;Slide 2 - &amp;quot;Chapter 15&amp;quot;&quot;/&gt;&lt;property id=&quot;20307&quot; value=&quot;257&quot;/&gt;&lt;/object&gt;&lt;object type=&quot;3&quot; unique_id=&quot;10592&quot;&gt;&lt;property id=&quot;20148&quot; value=&quot;5&quot;/&gt;&lt;property id=&quot;20300&quot; value=&quot;Slide 3 - &amp;quot;Today&amp;quot;&quot;/&gt;&lt;property id=&quot;20307&quot; value=&quot;258&quot;/&gt;&lt;/object&gt;&lt;object type=&quot;3&quot; unique_id=&quot;10593&quot;&gt;&lt;property id=&quot;20148&quot; value=&quot;5&quot;/&gt;&lt;property id=&quot;20300&quot; value=&quot;Slide 4 - &amp;quot;REMINDER&amp;quot;&quot;/&gt;&lt;property id=&quot;20307&quot; value=&quot;260&quot;/&gt;&lt;/object&gt;&lt;object type=&quot;3&quot; unique_id=&quot;10594&quot;&gt;&lt;property id=&quot;20148&quot; value=&quot;5&quot;/&gt;&lt;property id=&quot;20300&quot; value=&quot;Slide 5 - &amp;quot;Chapter 15 – Fossils&amp;quot;&quot;/&gt;&lt;property id=&quot;20307&quot; value=&quot;259&quot;/&gt;&lt;/object&gt;&lt;object type=&quot;3&quot; unique_id=&quot;10595&quot;&gt;&lt;property id=&quot;20148&quot; value=&quot;5&quot;/&gt;&lt;property id=&quot;20300&quot; value=&quot;Slide 6 - &amp;quot;Chapter 15 Review- Fossils&amp;quot;&quot;/&gt;&lt;property id=&quot;20307&quot; value=&quot;261&quot;/&gt;&lt;/object&gt;&lt;object type=&quot;3&quot; unique_id=&quot;10596&quot;&gt;&lt;property id=&quot;20148&quot; value=&quot;5&quot;/&gt;&lt;property id=&quot;20300&quot; value=&quot;Slide 7 - &amp;quot;Chapter 15- Fossil Review&amp;quot;&quot;/&gt;&lt;property id=&quot;20307&quot; value=&quot;262&quot;/&gt;&lt;/object&gt;&lt;object type=&quot;3&quot; unique_id=&quot;10597&quot;&gt;&lt;property id=&quot;20148&quot; value=&quot;5&quot;/&gt;&lt;property id=&quot;20300&quot; value=&quot;Slide 8 - &amp;quot;Chapter 15- Fossils&amp;quot;&quot;/&gt;&lt;property id=&quot;20307&quot; value=&quot;263&quot;/&gt;&lt;/object&gt;&lt;object type=&quot;3&quot; unique_id=&quot;10598&quot;&gt;&lt;property id=&quot;20148&quot; value=&quot;5&quot;/&gt;&lt;property id=&quot;20300&quot; value=&quot;Slide 9 - &amp;quot;Chapter 15- Evolutionary Theorists&amp;quot;&quot;/&gt;&lt;property id=&quot;20307&quot; value=&quot;264&quot;/&gt;&lt;/object&gt;&lt;object type=&quot;3&quot; unique_id=&quot;10599&quot;&gt;&lt;property id=&quot;20148&quot; value=&quot;5&quot;/&gt;&lt;property id=&quot;20300&quot; value=&quot;Slide 10&quot;/&gt;&lt;property id=&quot;20307&quot; value=&quot;265&quot;/&gt;&lt;/object&gt;&lt;object type=&quot;3&quot; unique_id=&quot;10600&quot;&gt;&lt;property id=&quot;20148&quot; value=&quot;5&quot;/&gt;&lt;property id=&quot;20300&quot; value=&quot;Slide 11 - &amp;quot;Chapter 15- Theorists&amp;quot;&quot;/&gt;&lt;property id=&quot;20307&quot; value=&quot;266&quot;/&gt;&lt;/object&gt;&lt;object type=&quot;3&quot; unique_id=&quot;10601&quot;&gt;&lt;property id=&quot;20148&quot; value=&quot;5&quot;/&gt;&lt;property id=&quot;20300&quot; value=&quot;Slide 12 - &amp;quot;Chapter 15- Moving Forward&amp;quot;&quot;/&gt;&lt;property id=&quot;20307&quot; value=&quot;267&quot;/&gt;&lt;/object&gt;&lt;object type=&quot;3&quot; unique_id=&quot;10603&quot;&gt;&lt;property id=&quot;20148&quot; value=&quot;5&quot;/&gt;&lt;property id=&quot;20300&quot; value=&quot;Slide 14 - &amp;quot;Chapter 15- Evidence of Evolution&amp;quot;&quot;/&gt;&lt;property id=&quot;20307&quot; value=&quot;269&quot;/&gt;&lt;/object&gt;&lt;object type=&quot;3&quot; unique_id=&quot;10604&quot;&gt;&lt;property id=&quot;20148&quot; value=&quot;5&quot;/&gt;&lt;property id=&quot;20300&quot; value=&quot;Slide 15&quot;/&gt;&lt;property id=&quot;20307&quot; value=&quot;270&quot;/&gt;&lt;/object&gt;&lt;object type=&quot;3&quot; unique_id=&quot;10605&quot;&gt;&lt;property id=&quot;20148&quot; value=&quot;5&quot;/&gt;&lt;property id=&quot;20300&quot; value=&quot;Slide 16 - &amp;quot;Pokemon evolution cont’d&amp;quot;&quot;/&gt;&lt;property id=&quot;20307&quot; value=&quot;272&quot;/&gt;&lt;/object&gt;&lt;object type=&quot;3&quot; unique_id=&quot;10606&quot;&gt;&lt;property id=&quot;20148&quot; value=&quot;5&quot;/&gt;&lt;property id=&quot;20300&quot; value=&quot;Slide 17 - &amp;quot;Pokemon Evolution&amp;quot;&quot;/&gt;&lt;property id=&quot;20307&quot; value=&quot;273&quot;/&gt;&lt;/object&gt;&lt;object type=&quot;3&quot; unique_id=&quot;10607&quot;&gt;&lt;property id=&quot;20148&quot; value=&quot;5&quot;/&gt;&lt;property id=&quot;20300&quot; value=&quot;Slide 18 - &amp;quot;Vesitigial Features&amp;quot;&quot;/&gt;&lt;property id=&quot;20307&quot; value=&quot;274&quot;/&gt;&lt;/object&gt;&lt;object type=&quot;3&quot; unique_id=&quot;10608&quot;&gt;&lt;property id=&quot;20148&quot; value=&quot;5&quot;/&gt;&lt;property id=&quot;20300&quot; value=&quot;Slide 19 - &amp;quot;Other things to keep in Mind&amp;quot;&quot;/&gt;&lt;property id=&quot;20307&quot; value=&quot;275&quot;/&gt;&lt;/object&gt;&lt;object type=&quot;3&quot; unique_id=&quot;10609&quot;&gt;&lt;property id=&quot;20148&quot; value=&quot;5&quot;/&gt;&lt;property id=&quot;20300&quot; value=&quot;Slide 20&quot;/&gt;&lt;property id=&quot;20307&quot; value=&quot;276&quot;/&gt;&lt;/object&gt;&lt;object type=&quot;3&quot; unique_id=&quot;10610&quot;&gt;&lt;property id=&quot;20148&quot; value=&quot;5&quot;/&gt;&lt;property id=&quot;20300&quot; value=&quot;Slide 21&quot;/&gt;&lt;property id=&quot;20307&quot; value=&quot;279&quot;/&gt;&lt;/object&gt;&lt;object type=&quot;3&quot; unique_id=&quot;10611&quot;&gt;&lt;property id=&quot;20148&quot; value=&quot;5&quot;/&gt;&lt;property id=&quot;20300&quot; value=&quot;Slide 22&quot;/&gt;&lt;property id=&quot;20307&quot; value=&quot;277&quot;/&gt;&lt;/object&gt;&lt;object type=&quot;3&quot; unique_id=&quot;10612&quot;&gt;&lt;property id=&quot;20148&quot; value=&quot;5&quot;/&gt;&lt;property id=&quot;20300&quot; value=&quot;Slide 23 - &amp;quot;Chapter 15 Review&amp;quot;&quot;/&gt;&lt;property id=&quot;20307&quot; value=&quot;278&quot;/&gt;&lt;/object&gt;&lt;object type=&quot;3&quot; unique_id=&quot;10613&quot;&gt;&lt;property id=&quot;20148&quot; value=&quot;5&quot;/&gt;&lt;property id=&quot;20300&quot; value=&quot;Slide 24 - &amp;quot;Time to Build a Beast!&amp;quot;&quot;/&gt;&lt;property id=&quot;20307&quot; value=&quot;280&quot;/&gt;&lt;/object&gt;&lt;object type=&quot;3&quot; unique_id=&quot;10848&quot;&gt;&lt;property id=&quot;20148&quot; value=&quot;5&quot;/&gt;&lt;property id=&quot;20300&quot; value=&quot;Slide 13 - &amp;quot;Evidence of Evolution (15.3)&amp;quot;&quot;/&gt;&lt;property id=&quot;20307&quot; value=&quot;281&quot;/&gt;&lt;/object&gt;&lt;/object&gt;&lt;object type=&quot;8&quot; unique_id=&quot;10639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1907</TotalTime>
  <Words>743</Words>
  <Application>Microsoft Office PowerPoint</Application>
  <PresentationFormat>Widescreen</PresentationFormat>
  <Paragraphs>111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Ion Boardroom</vt:lpstr>
      <vt:lpstr>Chapter 15 - review</vt:lpstr>
      <vt:lpstr>Chapter 15</vt:lpstr>
      <vt:lpstr>Today</vt:lpstr>
      <vt:lpstr>REMINDER</vt:lpstr>
      <vt:lpstr>Chapter 15 – Fossils</vt:lpstr>
      <vt:lpstr>Chapter 15 Review- Fossils</vt:lpstr>
      <vt:lpstr>Chapter 15- Fossil Review</vt:lpstr>
      <vt:lpstr>Chapter 15- Fossils</vt:lpstr>
      <vt:lpstr>Chapter 15- Evolutionary Theorists</vt:lpstr>
      <vt:lpstr>PowerPoint Presentation</vt:lpstr>
      <vt:lpstr>Chapter 15- Theorists</vt:lpstr>
      <vt:lpstr>Chapter 15- Moving Forward</vt:lpstr>
      <vt:lpstr>Evidence of Evolution (15.3)</vt:lpstr>
      <vt:lpstr>Chapter 15- Evidence of Evolution</vt:lpstr>
      <vt:lpstr>PowerPoint Presentation</vt:lpstr>
      <vt:lpstr>Pokemon evolution cont’d</vt:lpstr>
      <vt:lpstr>Pokemon Evolution</vt:lpstr>
      <vt:lpstr>Vesitigial Features</vt:lpstr>
      <vt:lpstr>Other things to keep in Mind</vt:lpstr>
      <vt:lpstr>PowerPoint Presentation</vt:lpstr>
      <vt:lpstr>PowerPoint Presentation</vt:lpstr>
      <vt:lpstr>PowerPoint Presentation</vt:lpstr>
      <vt:lpstr>Chapter 15 Review</vt:lpstr>
      <vt:lpstr>Time to Build a Beast!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15 - review</dc:title>
  <dc:creator>teacher</dc:creator>
  <cp:lastModifiedBy>Teacher</cp:lastModifiedBy>
  <cp:revision>36</cp:revision>
  <dcterms:created xsi:type="dcterms:W3CDTF">2015-03-02T13:57:07Z</dcterms:created>
  <dcterms:modified xsi:type="dcterms:W3CDTF">2015-09-25T17:21:50Z</dcterms:modified>
</cp:coreProperties>
</file>