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62" r:id="rId5"/>
    <p:sldId id="266" r:id="rId6"/>
    <p:sldId id="268" r:id="rId7"/>
    <p:sldId id="269" r:id="rId8"/>
    <p:sldId id="270" r:id="rId9"/>
    <p:sldId id="271" r:id="rId10"/>
    <p:sldId id="272" r:id="rId11"/>
    <p:sldId id="273" r:id="rId12"/>
    <p:sldId id="274" r:id="rId13"/>
    <p:sldId id="275" r:id="rId14"/>
    <p:sldId id="276"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9" d="100"/>
          <a:sy n="89" d="100"/>
        </p:scale>
        <p:origin x="23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cat>
            <c:numRef>
              <c:f>Sheet1!$A$1:$A$5</c:f>
              <c:numCache>
                <c:formatCode>General</c:formatCode>
                <c:ptCount val="5"/>
                <c:pt idx="0">
                  <c:v>20</c:v>
                </c:pt>
                <c:pt idx="1">
                  <c:v>25</c:v>
                </c:pt>
                <c:pt idx="2">
                  <c:v>30</c:v>
                </c:pt>
                <c:pt idx="3">
                  <c:v>35</c:v>
                </c:pt>
                <c:pt idx="4">
                  <c:v>40</c:v>
                </c:pt>
              </c:numCache>
            </c:numRef>
          </c:cat>
          <c:val>
            <c:numRef>
              <c:f>Sheet1!$B$1:$B$5</c:f>
              <c:numCache>
                <c:formatCode>General</c:formatCode>
                <c:ptCount val="5"/>
                <c:pt idx="0">
                  <c:v>4</c:v>
                </c:pt>
                <c:pt idx="1">
                  <c:v>7</c:v>
                </c:pt>
                <c:pt idx="2">
                  <c:v>10</c:v>
                </c:pt>
                <c:pt idx="3">
                  <c:v>13</c:v>
                </c:pt>
                <c:pt idx="4">
                  <c:v>0</c:v>
                </c:pt>
              </c:numCache>
            </c:numRef>
          </c:val>
          <c:smooth val="0"/>
        </c:ser>
        <c:dLbls>
          <c:showLegendKey val="0"/>
          <c:showVal val="0"/>
          <c:showCatName val="0"/>
          <c:showSerName val="0"/>
          <c:showPercent val="0"/>
          <c:showBubbleSize val="0"/>
        </c:dLbls>
        <c:marker val="1"/>
        <c:smooth val="0"/>
        <c:axId val="711359904"/>
        <c:axId val="711357944"/>
      </c:lineChart>
      <c:catAx>
        <c:axId val="711359904"/>
        <c:scaling>
          <c:orientation val="minMax"/>
        </c:scaling>
        <c:delete val="0"/>
        <c:axPos val="b"/>
        <c:numFmt formatCode="General" sourceLinked="1"/>
        <c:majorTickMark val="out"/>
        <c:minorTickMark val="none"/>
        <c:tickLblPos val="nextTo"/>
        <c:crossAx val="711357944"/>
        <c:crosses val="autoZero"/>
        <c:auto val="1"/>
        <c:lblAlgn val="ctr"/>
        <c:lblOffset val="100"/>
        <c:noMultiLvlLbl val="0"/>
      </c:catAx>
      <c:valAx>
        <c:axId val="711357944"/>
        <c:scaling>
          <c:orientation val="minMax"/>
        </c:scaling>
        <c:delete val="0"/>
        <c:axPos val="l"/>
        <c:majorGridlines/>
        <c:numFmt formatCode="General" sourceLinked="1"/>
        <c:majorTickMark val="out"/>
        <c:minorTickMark val="none"/>
        <c:tickLblPos val="nextTo"/>
        <c:crossAx val="71135990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36548-07F8-483B-A863-ADCFD953DDD0}"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248809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6548-07F8-483B-A863-ADCFD953DDD0}"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116182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6548-07F8-483B-A863-ADCFD953DDD0}"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80042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6548-07F8-483B-A863-ADCFD953DDD0}"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352649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36548-07F8-483B-A863-ADCFD953DDD0}"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374639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36548-07F8-483B-A863-ADCFD953DDD0}"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23783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36548-07F8-483B-A863-ADCFD953DDD0}"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418769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36548-07F8-483B-A863-ADCFD953DDD0}"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331912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36548-07F8-483B-A863-ADCFD953DDD0}"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815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36548-07F8-483B-A863-ADCFD953DDD0}"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34778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36548-07F8-483B-A863-ADCFD953DDD0}"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EF458-08F1-40C4-AE2F-E31F2B719635}" type="slidenum">
              <a:rPr lang="en-US" smtClean="0"/>
              <a:t>‹#›</a:t>
            </a:fld>
            <a:endParaRPr lang="en-US"/>
          </a:p>
        </p:txBody>
      </p:sp>
    </p:spTree>
    <p:extLst>
      <p:ext uri="{BB962C8B-B14F-4D97-AF65-F5344CB8AC3E}">
        <p14:creationId xmlns:p14="http://schemas.microsoft.com/office/powerpoint/2010/main" val="226110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36548-07F8-483B-A863-ADCFD953DDD0}" type="datetimeFigureOut">
              <a:rPr lang="en-US" smtClean="0"/>
              <a:t>9/8/2015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EF458-08F1-40C4-AE2F-E31F2B719635}" type="slidenum">
              <a:rPr lang="en-US" smtClean="0"/>
              <a:t>‹#›</a:t>
            </a:fld>
            <a:endParaRPr lang="en-US"/>
          </a:p>
        </p:txBody>
      </p:sp>
    </p:spTree>
    <p:extLst>
      <p:ext uri="{BB962C8B-B14F-4D97-AF65-F5344CB8AC3E}">
        <p14:creationId xmlns:p14="http://schemas.microsoft.com/office/powerpoint/2010/main" val="331060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7108" y="0"/>
            <a:ext cx="9190892" cy="6857819"/>
          </a:xfrm>
          <a:prstGeom prst="rect">
            <a:avLst/>
          </a:prstGeom>
        </p:spPr>
      </p:pic>
      <p:sp>
        <p:nvSpPr>
          <p:cNvPr id="2" name="Title 1"/>
          <p:cNvSpPr>
            <a:spLocks noGrp="1"/>
          </p:cNvSpPr>
          <p:nvPr>
            <p:ph type="ctrTitle"/>
          </p:nvPr>
        </p:nvSpPr>
        <p:spPr/>
        <p:txBody>
          <a:bodyPr>
            <a:normAutofit/>
          </a:bodyPr>
          <a:lstStyle/>
          <a:p>
            <a:r>
              <a:rPr lang="en-US" sz="8000" dirty="0" smtClean="0">
                <a:solidFill>
                  <a:schemeClr val="bg1"/>
                </a:solidFill>
                <a:latin typeface="Broadway" panose="04040905080B02020502" pitchFamily="82" charset="0"/>
              </a:rPr>
              <a:t>Welcome to Biology 11</a:t>
            </a:r>
            <a:endParaRPr lang="en-US" sz="8000" dirty="0">
              <a:solidFill>
                <a:schemeClr val="bg1"/>
              </a:solidFill>
              <a:latin typeface="Broadway" panose="04040905080B02020502" pitchFamily="82" charset="0"/>
            </a:endParaRPr>
          </a:p>
        </p:txBody>
      </p:sp>
      <p:sp>
        <p:nvSpPr>
          <p:cNvPr id="3" name="Subtitle 2"/>
          <p:cNvSpPr>
            <a:spLocks noGrp="1"/>
          </p:cNvSpPr>
          <p:nvPr>
            <p:ph type="subTitle" idx="1"/>
          </p:nvPr>
        </p:nvSpPr>
        <p:spPr>
          <a:xfrm>
            <a:off x="1524000" y="3977176"/>
            <a:ext cx="9144000" cy="1655762"/>
          </a:xfrm>
        </p:spPr>
        <p:txBody>
          <a:bodyPr/>
          <a:lstStyle/>
          <a:p>
            <a:r>
              <a:rPr lang="en-US" sz="4800" dirty="0" err="1" smtClean="0">
                <a:solidFill>
                  <a:schemeClr val="accent4"/>
                </a:solidFill>
              </a:rPr>
              <a:t>Mr.Hill</a:t>
            </a:r>
            <a:endParaRPr lang="en-US" sz="4800" dirty="0">
              <a:solidFill>
                <a:schemeClr val="accent4"/>
              </a:solidFill>
            </a:endParaRPr>
          </a:p>
        </p:txBody>
      </p:sp>
    </p:spTree>
    <p:extLst>
      <p:ext uri="{BB962C8B-B14F-4D97-AF65-F5344CB8AC3E}">
        <p14:creationId xmlns:p14="http://schemas.microsoft.com/office/powerpoint/2010/main" val="186539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Biology</a:t>
            </a:r>
            <a:endParaRPr lang="en-US" dirty="0"/>
          </a:p>
        </p:txBody>
      </p:sp>
      <p:sp>
        <p:nvSpPr>
          <p:cNvPr id="3" name="Content Placeholder 2"/>
          <p:cNvSpPr>
            <a:spLocks noGrp="1"/>
          </p:cNvSpPr>
          <p:nvPr>
            <p:ph idx="1"/>
          </p:nvPr>
        </p:nvSpPr>
        <p:spPr/>
        <p:txBody>
          <a:bodyPr>
            <a:normAutofit/>
          </a:bodyPr>
          <a:lstStyle/>
          <a:p>
            <a:r>
              <a:rPr lang="en-US" sz="3200" dirty="0" smtClean="0"/>
              <a:t>What is Biology?</a:t>
            </a:r>
          </a:p>
          <a:p>
            <a:pPr lvl="1"/>
            <a:r>
              <a:rPr lang="en-US" sz="3200" dirty="0" smtClean="0"/>
              <a:t>Biology literally means the “Study of Life” (Greek- </a:t>
            </a:r>
            <a:r>
              <a:rPr lang="en-US" sz="3200" i="1" dirty="0" smtClean="0"/>
              <a:t>Bios</a:t>
            </a:r>
            <a:r>
              <a:rPr lang="en-US" sz="3200" dirty="0" smtClean="0"/>
              <a:t>= life, logia= study of)</a:t>
            </a:r>
          </a:p>
          <a:p>
            <a:pPr lvl="1"/>
            <a:r>
              <a:rPr lang="en-US" sz="3200" dirty="0" smtClean="0"/>
              <a:t>Biologists attempt to explain how living things:</a:t>
            </a:r>
          </a:p>
          <a:p>
            <a:pPr lvl="2"/>
            <a:r>
              <a:rPr lang="en-US" sz="3200" dirty="0" smtClean="0"/>
              <a:t>Grow</a:t>
            </a:r>
          </a:p>
          <a:p>
            <a:pPr lvl="2"/>
            <a:r>
              <a:rPr lang="en-US" sz="3200" dirty="0" smtClean="0"/>
              <a:t>Reproduce</a:t>
            </a:r>
          </a:p>
          <a:p>
            <a:pPr lvl="2"/>
            <a:r>
              <a:rPr lang="en-US" sz="3200" dirty="0" smtClean="0"/>
              <a:t>Use Energy</a:t>
            </a:r>
          </a:p>
          <a:p>
            <a:pPr lvl="2"/>
            <a:r>
              <a:rPr lang="en-US" sz="3200" dirty="0" smtClean="0"/>
              <a:t>Respond to their environment</a:t>
            </a:r>
            <a:endParaRPr lang="en-US" sz="3200" dirty="0"/>
          </a:p>
        </p:txBody>
      </p:sp>
    </p:spTree>
    <p:extLst>
      <p:ext uri="{BB962C8B-B14F-4D97-AF65-F5344CB8AC3E}">
        <p14:creationId xmlns:p14="http://schemas.microsoft.com/office/powerpoint/2010/main" val="59624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Basic Concepts of Biology</a:t>
            </a:r>
            <a:endParaRPr lang="en-US" b="1" u="sng" dirty="0"/>
          </a:p>
        </p:txBody>
      </p:sp>
      <p:sp>
        <p:nvSpPr>
          <p:cNvPr id="3" name="Content Placeholder 2"/>
          <p:cNvSpPr>
            <a:spLocks noGrp="1"/>
          </p:cNvSpPr>
          <p:nvPr>
            <p:ph idx="1"/>
          </p:nvPr>
        </p:nvSpPr>
        <p:spPr/>
        <p:txBody>
          <a:bodyPr>
            <a:normAutofit/>
          </a:bodyPr>
          <a:lstStyle/>
          <a:p>
            <a:pPr marL="514350" indent="-514350">
              <a:buAutoNum type="arabicPeriod"/>
            </a:pPr>
            <a:r>
              <a:rPr lang="en-US" sz="3200" dirty="0" smtClean="0"/>
              <a:t>Unity and Diversity of Organisms</a:t>
            </a:r>
          </a:p>
          <a:p>
            <a:pPr marL="971550" lvl="1" indent="-514350">
              <a:buFont typeface="+mj-lt"/>
              <a:buAutoNum type="romanUcPeriod"/>
            </a:pPr>
            <a:r>
              <a:rPr lang="en-US" sz="3200" dirty="0" smtClean="0"/>
              <a:t>There is a wide variety of living things (Diversity)</a:t>
            </a:r>
          </a:p>
          <a:p>
            <a:pPr marL="971550" lvl="1" indent="-514350">
              <a:buFont typeface="+mj-lt"/>
              <a:buAutoNum type="romanUcPeriod"/>
            </a:pPr>
            <a:r>
              <a:rPr lang="en-US" sz="3200" dirty="0" smtClean="0"/>
              <a:t>However, all living things share certain characteristics (Unity)</a:t>
            </a:r>
          </a:p>
          <a:p>
            <a:pPr marL="1428750" lvl="2" indent="-514350">
              <a:buFont typeface="+mj-lt"/>
              <a:buAutoNum type="romanUcPeriod"/>
            </a:pPr>
            <a:r>
              <a:rPr lang="en-US" sz="3200" dirty="0" smtClean="0"/>
              <a:t>E.g. Growth, Reproduction, Need for Energy</a:t>
            </a:r>
          </a:p>
          <a:p>
            <a:pPr marL="971550" lvl="1" indent="-514350">
              <a:buFont typeface="+mj-lt"/>
              <a:buAutoNum type="romanUcPeriod"/>
            </a:pPr>
            <a:endParaRPr lang="en-US" sz="3200" dirty="0"/>
          </a:p>
        </p:txBody>
      </p:sp>
      <p:pic>
        <p:nvPicPr>
          <p:cNvPr id="4" name="Picture 3"/>
          <p:cNvPicPr>
            <a:picLocks noChangeAspect="1"/>
          </p:cNvPicPr>
          <p:nvPr/>
        </p:nvPicPr>
        <p:blipFill>
          <a:blip r:embed="rId2"/>
          <a:stretch>
            <a:fillRect/>
          </a:stretch>
        </p:blipFill>
        <p:spPr>
          <a:xfrm>
            <a:off x="193183" y="4291035"/>
            <a:ext cx="4168328" cy="2354396"/>
          </a:xfrm>
          <a:prstGeom prst="rect">
            <a:avLst/>
          </a:prstGeom>
        </p:spPr>
      </p:pic>
      <p:pic>
        <p:nvPicPr>
          <p:cNvPr id="5" name="Picture 4"/>
          <p:cNvPicPr>
            <a:picLocks noChangeAspect="1"/>
          </p:cNvPicPr>
          <p:nvPr/>
        </p:nvPicPr>
        <p:blipFill>
          <a:blip r:embed="rId3"/>
          <a:stretch>
            <a:fillRect/>
          </a:stretch>
        </p:blipFill>
        <p:spPr>
          <a:xfrm>
            <a:off x="4417319" y="4291035"/>
            <a:ext cx="3528946" cy="2348353"/>
          </a:xfrm>
          <a:prstGeom prst="rect">
            <a:avLst/>
          </a:prstGeom>
        </p:spPr>
      </p:pic>
      <p:pic>
        <p:nvPicPr>
          <p:cNvPr id="6" name="Picture 5"/>
          <p:cNvPicPr>
            <a:picLocks noChangeAspect="1"/>
          </p:cNvPicPr>
          <p:nvPr/>
        </p:nvPicPr>
        <p:blipFill>
          <a:blip r:embed="rId4"/>
          <a:stretch>
            <a:fillRect/>
          </a:stretch>
        </p:blipFill>
        <p:spPr>
          <a:xfrm>
            <a:off x="8002073" y="4291034"/>
            <a:ext cx="3060879" cy="2292705"/>
          </a:xfrm>
          <a:prstGeom prst="rect">
            <a:avLst/>
          </a:prstGeom>
        </p:spPr>
      </p:pic>
    </p:spTree>
    <p:extLst>
      <p:ext uri="{BB962C8B-B14F-4D97-AF65-F5344CB8AC3E}">
        <p14:creationId xmlns:p14="http://schemas.microsoft.com/office/powerpoint/2010/main" val="34735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Basic Concepts of Biology</a:t>
            </a:r>
            <a:endParaRPr lang="en-US" b="1" u="sng" dirty="0"/>
          </a:p>
        </p:txBody>
      </p:sp>
      <p:sp>
        <p:nvSpPr>
          <p:cNvPr id="3" name="Content Placeholder 2"/>
          <p:cNvSpPr>
            <a:spLocks noGrp="1"/>
          </p:cNvSpPr>
          <p:nvPr>
            <p:ph idx="1"/>
          </p:nvPr>
        </p:nvSpPr>
        <p:spPr>
          <a:xfrm>
            <a:off x="656152" y="1511727"/>
            <a:ext cx="10515600" cy="4351338"/>
          </a:xfrm>
        </p:spPr>
        <p:txBody>
          <a:bodyPr/>
          <a:lstStyle/>
          <a:p>
            <a:pPr marL="0" indent="0">
              <a:buNone/>
            </a:pPr>
            <a:r>
              <a:rPr lang="en-US" sz="3200" dirty="0" smtClean="0"/>
              <a:t>2. Interactions</a:t>
            </a:r>
          </a:p>
          <a:p>
            <a:pPr marL="1028700" lvl="1" indent="-571500">
              <a:buFont typeface="+mj-lt"/>
              <a:buAutoNum type="romanUcPeriod"/>
            </a:pPr>
            <a:r>
              <a:rPr lang="en-US" sz="3200" dirty="0" smtClean="0"/>
              <a:t>All Living things are affected by, and affect, all of the things around them</a:t>
            </a:r>
          </a:p>
          <a:p>
            <a:pPr marL="1028700" lvl="1" indent="-571500">
              <a:buFont typeface="+mj-lt"/>
              <a:buAutoNum type="romanUcPeriod"/>
            </a:pPr>
            <a:r>
              <a:rPr lang="en-US" sz="3200" dirty="0" smtClean="0"/>
              <a:t>Interact with members of the same species, different species and factors in the environment</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3920276" y="4396458"/>
            <a:ext cx="3987352" cy="2232917"/>
          </a:xfrm>
          <a:prstGeom prst="rect">
            <a:avLst/>
          </a:prstGeom>
        </p:spPr>
      </p:pic>
      <p:pic>
        <p:nvPicPr>
          <p:cNvPr id="5" name="Picture 4"/>
          <p:cNvPicPr>
            <a:picLocks noChangeAspect="1"/>
          </p:cNvPicPr>
          <p:nvPr/>
        </p:nvPicPr>
        <p:blipFill>
          <a:blip r:embed="rId3"/>
          <a:stretch>
            <a:fillRect/>
          </a:stretch>
        </p:blipFill>
        <p:spPr>
          <a:xfrm>
            <a:off x="474104" y="4357097"/>
            <a:ext cx="3052314" cy="2272278"/>
          </a:xfrm>
          <a:prstGeom prst="rect">
            <a:avLst/>
          </a:prstGeom>
        </p:spPr>
      </p:pic>
      <p:pic>
        <p:nvPicPr>
          <p:cNvPr id="6" name="Picture 5"/>
          <p:cNvPicPr>
            <a:picLocks noChangeAspect="1"/>
          </p:cNvPicPr>
          <p:nvPr/>
        </p:nvPicPr>
        <p:blipFill>
          <a:blip r:embed="rId4"/>
          <a:stretch>
            <a:fillRect/>
          </a:stretch>
        </p:blipFill>
        <p:spPr>
          <a:xfrm>
            <a:off x="8138542" y="4396458"/>
            <a:ext cx="3228832" cy="2232917"/>
          </a:xfrm>
          <a:prstGeom prst="rect">
            <a:avLst/>
          </a:prstGeom>
        </p:spPr>
      </p:pic>
    </p:spTree>
    <p:extLst>
      <p:ext uri="{BB962C8B-B14F-4D97-AF65-F5344CB8AC3E}">
        <p14:creationId xmlns:p14="http://schemas.microsoft.com/office/powerpoint/2010/main" val="33910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Basic Concepts of Biology </a:t>
            </a:r>
            <a:endParaRPr lang="en-US" b="1" u="sng" dirty="0"/>
          </a:p>
        </p:txBody>
      </p:sp>
      <p:sp>
        <p:nvSpPr>
          <p:cNvPr id="3" name="Content Placeholder 2"/>
          <p:cNvSpPr>
            <a:spLocks noGrp="1"/>
          </p:cNvSpPr>
          <p:nvPr>
            <p:ph idx="1"/>
          </p:nvPr>
        </p:nvSpPr>
        <p:spPr/>
        <p:txBody>
          <a:bodyPr>
            <a:normAutofit/>
          </a:bodyPr>
          <a:lstStyle/>
          <a:p>
            <a:pPr marL="0" indent="0">
              <a:buNone/>
            </a:pPr>
            <a:r>
              <a:rPr lang="en-US" sz="3200" dirty="0" smtClean="0"/>
              <a:t>3. Structure and Function</a:t>
            </a:r>
          </a:p>
          <a:p>
            <a:pPr marL="1028700" lvl="1" indent="-571500">
              <a:buFont typeface="+mj-lt"/>
              <a:buAutoNum type="romanUcPeriod"/>
            </a:pPr>
            <a:r>
              <a:rPr lang="en-US" sz="3200" dirty="0" smtClean="0"/>
              <a:t>Organisms have different structures depending on their role in their environment</a:t>
            </a:r>
          </a:p>
          <a:p>
            <a:pPr marL="1028700" lvl="1" indent="-571500">
              <a:buFont typeface="+mj-lt"/>
              <a:buAutoNum type="romanUcPeriod"/>
            </a:pPr>
            <a:r>
              <a:rPr lang="en-US" sz="3200" dirty="0" smtClean="0"/>
              <a:t>E.g. The sharp beak and talons of Eagles v. the bill and webbed feet of Ducks</a:t>
            </a:r>
          </a:p>
          <a:p>
            <a:pPr marL="1028700" lvl="1" indent="-571500">
              <a:buFont typeface="+mj-lt"/>
              <a:buAutoNum type="romanUcPeriod"/>
            </a:pPr>
            <a:r>
              <a:rPr lang="en-US" sz="3200" dirty="0" smtClean="0"/>
              <a:t>Organisms most suited for their roles will likely survive and reproduce.</a:t>
            </a:r>
          </a:p>
          <a:p>
            <a:pPr marL="1485900" lvl="2" indent="-571500">
              <a:buFont typeface="+mj-lt"/>
              <a:buAutoNum type="romanUcPeriod"/>
            </a:pPr>
            <a:r>
              <a:rPr lang="en-US" sz="3200" dirty="0" smtClean="0"/>
              <a:t>This is the Basis of Natural Selection, the cornerstone of Evolution</a:t>
            </a:r>
          </a:p>
          <a:p>
            <a:pPr marL="0" indent="0">
              <a:buNone/>
            </a:pPr>
            <a:endParaRPr lang="en-US" sz="3200" dirty="0"/>
          </a:p>
        </p:txBody>
      </p:sp>
      <p:pic>
        <p:nvPicPr>
          <p:cNvPr id="4" name="Picture 3"/>
          <p:cNvPicPr>
            <a:picLocks noChangeAspect="1"/>
          </p:cNvPicPr>
          <p:nvPr/>
        </p:nvPicPr>
        <p:blipFill>
          <a:blip r:embed="rId2"/>
          <a:stretch>
            <a:fillRect/>
          </a:stretch>
        </p:blipFill>
        <p:spPr>
          <a:xfrm>
            <a:off x="6645499" y="365125"/>
            <a:ext cx="2524260" cy="1728989"/>
          </a:xfrm>
          <a:prstGeom prst="rect">
            <a:avLst/>
          </a:prstGeom>
        </p:spPr>
      </p:pic>
      <p:pic>
        <p:nvPicPr>
          <p:cNvPr id="6" name="Picture 5"/>
          <p:cNvPicPr>
            <a:picLocks noChangeAspect="1"/>
          </p:cNvPicPr>
          <p:nvPr/>
        </p:nvPicPr>
        <p:blipFill>
          <a:blip r:embed="rId3"/>
          <a:stretch>
            <a:fillRect/>
          </a:stretch>
        </p:blipFill>
        <p:spPr>
          <a:xfrm>
            <a:off x="9263935" y="386656"/>
            <a:ext cx="2705100" cy="1685925"/>
          </a:xfrm>
          <a:prstGeom prst="rect">
            <a:avLst/>
          </a:prstGeom>
        </p:spPr>
      </p:pic>
    </p:spTree>
    <p:extLst>
      <p:ext uri="{BB962C8B-B14F-4D97-AF65-F5344CB8AC3E}">
        <p14:creationId xmlns:p14="http://schemas.microsoft.com/office/powerpoint/2010/main" val="13146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Basic Concepts of Biology</a:t>
            </a:r>
            <a:endParaRPr lang="en-US" b="1" u="sng" dirty="0"/>
          </a:p>
        </p:txBody>
      </p:sp>
      <p:sp>
        <p:nvSpPr>
          <p:cNvPr id="3" name="Content Placeholder 2"/>
          <p:cNvSpPr>
            <a:spLocks noGrp="1"/>
          </p:cNvSpPr>
          <p:nvPr>
            <p:ph idx="1"/>
          </p:nvPr>
        </p:nvSpPr>
        <p:spPr>
          <a:xfrm>
            <a:off x="442107" y="1387742"/>
            <a:ext cx="10515600" cy="4351338"/>
          </a:xfrm>
        </p:spPr>
        <p:txBody>
          <a:bodyPr>
            <a:noAutofit/>
          </a:bodyPr>
          <a:lstStyle/>
          <a:p>
            <a:pPr marL="0" indent="0">
              <a:buNone/>
            </a:pPr>
            <a:r>
              <a:rPr lang="en-US" sz="3200" dirty="0" smtClean="0"/>
              <a:t>4. Continuity</a:t>
            </a:r>
          </a:p>
          <a:p>
            <a:pPr marL="1028700" lvl="1" indent="-571500">
              <a:buFont typeface="+mj-lt"/>
              <a:buAutoNum type="romanUcPeriod"/>
            </a:pPr>
            <a:r>
              <a:rPr lang="en-US" sz="3200" dirty="0" smtClean="0"/>
              <a:t>All living things die, but successful organisms are able to pass their genes onto the next generation</a:t>
            </a:r>
          </a:p>
          <a:p>
            <a:pPr marL="0" indent="0">
              <a:buNone/>
            </a:pPr>
            <a:endParaRPr lang="en-US" sz="3200" dirty="0" smtClean="0"/>
          </a:p>
          <a:p>
            <a:pPr marL="0" indent="0">
              <a:buNone/>
            </a:pPr>
            <a:endParaRPr lang="en-US" sz="3200" dirty="0"/>
          </a:p>
          <a:p>
            <a:pPr marL="0" indent="0">
              <a:buNone/>
            </a:pPr>
            <a:r>
              <a:rPr lang="en-US" sz="3200" dirty="0" smtClean="0"/>
              <a:t>5. Homeostasis</a:t>
            </a:r>
          </a:p>
          <a:p>
            <a:pPr marL="1028700" lvl="1" indent="-571500">
              <a:buFont typeface="+mj-lt"/>
              <a:buAutoNum type="romanUcPeriod"/>
            </a:pPr>
            <a:r>
              <a:rPr lang="en-US" sz="3200" dirty="0" smtClean="0"/>
              <a:t>Maintaining internal balance allows organisms to survive temporary changes to the environment</a:t>
            </a:r>
          </a:p>
          <a:p>
            <a:pPr marL="1028700" lvl="1" indent="-571500">
              <a:buFont typeface="+mj-lt"/>
              <a:buAutoNum type="romanUcPeriod"/>
            </a:pPr>
            <a:r>
              <a:rPr lang="en-US" sz="3200" dirty="0" smtClean="0"/>
              <a:t>Our “Internal thermostat” </a:t>
            </a:r>
            <a:endParaRPr lang="en-US" sz="3200" dirty="0"/>
          </a:p>
        </p:txBody>
      </p:sp>
      <p:pic>
        <p:nvPicPr>
          <p:cNvPr id="4" name="Picture 3"/>
          <p:cNvPicPr>
            <a:picLocks noChangeAspect="1"/>
          </p:cNvPicPr>
          <p:nvPr/>
        </p:nvPicPr>
        <p:blipFill>
          <a:blip r:embed="rId2"/>
          <a:stretch>
            <a:fillRect/>
          </a:stretch>
        </p:blipFill>
        <p:spPr>
          <a:xfrm>
            <a:off x="5126529" y="2887136"/>
            <a:ext cx="3381375" cy="1352550"/>
          </a:xfrm>
          <a:prstGeom prst="rect">
            <a:avLst/>
          </a:prstGeom>
        </p:spPr>
      </p:pic>
      <p:pic>
        <p:nvPicPr>
          <p:cNvPr id="5" name="Picture 4"/>
          <p:cNvPicPr>
            <a:picLocks noChangeAspect="1"/>
          </p:cNvPicPr>
          <p:nvPr/>
        </p:nvPicPr>
        <p:blipFill>
          <a:blip r:embed="rId3"/>
          <a:stretch>
            <a:fillRect/>
          </a:stretch>
        </p:blipFill>
        <p:spPr>
          <a:xfrm>
            <a:off x="9899426" y="4791343"/>
            <a:ext cx="2116563" cy="1895475"/>
          </a:xfrm>
          <a:prstGeom prst="rect">
            <a:avLst/>
          </a:prstGeom>
        </p:spPr>
      </p:pic>
    </p:spTree>
    <p:extLst>
      <p:ext uri="{BB962C8B-B14F-4D97-AF65-F5344CB8AC3E}">
        <p14:creationId xmlns:p14="http://schemas.microsoft.com/office/powerpoint/2010/main" val="13412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QUESTIONNAIRE</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Please use this time to fill out the Biology questionnaire in front of you. This will allow me to get a better feel for the type of person/student you are, as well as allow me to see what areas of interest you would like to explore this year in Biology!</a:t>
            </a:r>
            <a:endParaRPr lang="en-US" sz="4400" dirty="0"/>
          </a:p>
        </p:txBody>
      </p:sp>
    </p:spTree>
    <p:extLst>
      <p:ext uri="{BB962C8B-B14F-4D97-AF65-F5344CB8AC3E}">
        <p14:creationId xmlns:p14="http://schemas.microsoft.com/office/powerpoint/2010/main" val="126372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762001"/>
            <a:ext cx="4883834" cy="1904999"/>
          </a:xfrm>
        </p:spPr>
        <p:txBody>
          <a:bodyPr/>
          <a:lstStyle/>
          <a:p>
            <a:pPr>
              <a:defRPr/>
            </a:pPr>
            <a:r>
              <a:rPr lang="en-US" dirty="0" smtClean="0">
                <a:solidFill>
                  <a:schemeClr val="tx2">
                    <a:tint val="100000"/>
                    <a:shade val="90000"/>
                    <a:satMod val="250000"/>
                    <a:alpha val="100000"/>
                  </a:schemeClr>
                </a:solidFill>
              </a:rPr>
              <a:t>The Scientific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Method</a:t>
            </a:r>
            <a:endParaRPr lang="en-US" dirty="0">
              <a:solidFill>
                <a:schemeClr val="tx2">
                  <a:tint val="100000"/>
                  <a:shade val="90000"/>
                  <a:satMod val="250000"/>
                  <a:alpha val="100000"/>
                </a:schemeClr>
              </a:solidFill>
            </a:endParaRPr>
          </a:p>
        </p:txBody>
      </p:sp>
      <p:sp>
        <p:nvSpPr>
          <p:cNvPr id="10243" name="Subtitle 2"/>
          <p:cNvSpPr>
            <a:spLocks noGrp="1"/>
          </p:cNvSpPr>
          <p:nvPr>
            <p:ph type="subTitle" idx="1"/>
          </p:nvPr>
        </p:nvSpPr>
        <p:spPr>
          <a:xfrm>
            <a:off x="5562600" y="3124200"/>
            <a:ext cx="4654550" cy="1752600"/>
          </a:xfrm>
        </p:spPr>
        <p:txBody>
          <a:bodyPr/>
          <a:lstStyle/>
          <a:p>
            <a:pPr>
              <a:spcBef>
                <a:spcPct val="0"/>
              </a:spcBef>
            </a:pPr>
            <a:r>
              <a:rPr lang="en-US" smtClean="0"/>
              <a:t>Organizing the way that we perform studies in Science!</a:t>
            </a:r>
          </a:p>
        </p:txBody>
      </p:sp>
      <p:pic>
        <p:nvPicPr>
          <p:cNvPr id="10244" name="Picture 3" descr="dolphin_cartoon.gif"/>
          <p:cNvPicPr>
            <a:picLocks noChangeAspect="1"/>
          </p:cNvPicPr>
          <p:nvPr/>
        </p:nvPicPr>
        <p:blipFill>
          <a:blip r:embed="rId2"/>
          <a:srcRect/>
          <a:stretch>
            <a:fillRect/>
          </a:stretch>
        </p:blipFill>
        <p:spPr bwMode="auto">
          <a:xfrm>
            <a:off x="839245" y="648222"/>
            <a:ext cx="4271963" cy="5638800"/>
          </a:xfrm>
          <a:prstGeom prst="rect">
            <a:avLst/>
          </a:prstGeom>
          <a:noFill/>
          <a:ln w="9525">
            <a:noFill/>
            <a:miter lim="800000"/>
            <a:headEnd/>
            <a:tailEnd/>
          </a:ln>
        </p:spPr>
      </p:pic>
    </p:spTree>
    <p:extLst>
      <p:ext uri="{BB962C8B-B14F-4D97-AF65-F5344CB8AC3E}">
        <p14:creationId xmlns:p14="http://schemas.microsoft.com/office/powerpoint/2010/main" val="1417187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lstStyle/>
          <a:p>
            <a:pPr marL="54864">
              <a:defRPr/>
            </a:pPr>
            <a:r>
              <a:rPr lang="en-US" dirty="0" smtClean="0">
                <a:solidFill>
                  <a:schemeClr val="tx2">
                    <a:tint val="100000"/>
                    <a:shade val="90000"/>
                    <a:satMod val="250000"/>
                    <a:alpha val="100000"/>
                  </a:schemeClr>
                </a:solidFill>
              </a:rPr>
              <a:t>What is Science?</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a:spcBef>
                <a:spcPts val="0"/>
              </a:spcBef>
              <a:buFont typeface="Wingdings 2"/>
              <a:buChar char=""/>
              <a:defRPr/>
            </a:pPr>
            <a:r>
              <a:rPr lang="en-US" dirty="0" smtClean="0"/>
              <a:t>Science observes and looks at the </a:t>
            </a:r>
            <a:r>
              <a:rPr lang="en-US" dirty="0" smtClean="0">
                <a:solidFill>
                  <a:srgbClr val="FF0000"/>
                </a:solidFill>
              </a:rPr>
              <a:t>processes that occur in the natural world.</a:t>
            </a:r>
          </a:p>
          <a:p>
            <a:pPr>
              <a:spcBef>
                <a:spcPts val="0"/>
              </a:spcBef>
              <a:buFont typeface="Wingdings 2"/>
              <a:buChar char=""/>
              <a:defRPr/>
            </a:pPr>
            <a:r>
              <a:rPr lang="en-US" dirty="0" smtClean="0"/>
              <a:t>These observations can </a:t>
            </a:r>
            <a:r>
              <a:rPr lang="en-US" dirty="0" smtClean="0">
                <a:solidFill>
                  <a:srgbClr val="FF0000"/>
                </a:solidFill>
              </a:rPr>
              <a:t>change</a:t>
            </a:r>
            <a:r>
              <a:rPr lang="en-US" dirty="0" smtClean="0"/>
              <a:t> if new information arises from new investigations.</a:t>
            </a:r>
            <a:endParaRPr lang="en-US" dirty="0"/>
          </a:p>
        </p:txBody>
      </p:sp>
      <p:pic>
        <p:nvPicPr>
          <p:cNvPr id="11268" name="Picture 2" descr="C:\Documents and Settings\SD23\Local Settings\Temporary Internet Files\Content.IE5\0OAR8W69\MPj03959600000[1].jpg"/>
          <p:cNvPicPr>
            <a:picLocks noChangeAspect="1" noChangeArrowheads="1"/>
          </p:cNvPicPr>
          <p:nvPr/>
        </p:nvPicPr>
        <p:blipFill>
          <a:blip r:embed="rId2"/>
          <a:srcRect/>
          <a:stretch>
            <a:fillRect/>
          </a:stretch>
        </p:blipFill>
        <p:spPr bwMode="auto">
          <a:xfrm>
            <a:off x="6400800" y="3733800"/>
            <a:ext cx="2971800" cy="2971800"/>
          </a:xfrm>
          <a:prstGeom prst="rect">
            <a:avLst/>
          </a:prstGeom>
          <a:noFill/>
          <a:ln w="9525">
            <a:noFill/>
            <a:miter lim="800000"/>
            <a:headEnd/>
            <a:tailEnd/>
          </a:ln>
        </p:spPr>
      </p:pic>
    </p:spTree>
    <p:extLst>
      <p:ext uri="{BB962C8B-B14F-4D97-AF65-F5344CB8AC3E}">
        <p14:creationId xmlns:p14="http://schemas.microsoft.com/office/powerpoint/2010/main" val="30304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normAutofit/>
          </a:bodyPr>
          <a:lstStyle/>
          <a:p>
            <a:r>
              <a:rPr lang="en-US" sz="4000" dirty="0" smtClean="0"/>
              <a:t>When many scientists get the same findings over and over again, their concept becomes a </a:t>
            </a:r>
            <a:r>
              <a:rPr lang="en-US" sz="4000" dirty="0" smtClean="0">
                <a:solidFill>
                  <a:srgbClr val="FF0000"/>
                </a:solidFill>
              </a:rPr>
              <a:t>theory. </a:t>
            </a:r>
          </a:p>
          <a:p>
            <a:r>
              <a:rPr lang="en-US" sz="4000" dirty="0" smtClean="0"/>
              <a:t>A theory can never be said to be </a:t>
            </a:r>
            <a:r>
              <a:rPr lang="en-US" sz="4000" dirty="0" smtClean="0">
                <a:solidFill>
                  <a:srgbClr val="FF0000"/>
                </a:solidFill>
              </a:rPr>
              <a:t>true</a:t>
            </a:r>
            <a:r>
              <a:rPr lang="en-US" sz="4000" dirty="0" smtClean="0"/>
              <a:t> – it can only be said to be supported by data and evidence.</a:t>
            </a:r>
            <a:endParaRPr lang="en-US" sz="4000" dirty="0"/>
          </a:p>
        </p:txBody>
      </p:sp>
    </p:spTree>
    <p:extLst>
      <p:ext uri="{BB962C8B-B14F-4D97-AF65-F5344CB8AC3E}">
        <p14:creationId xmlns:p14="http://schemas.microsoft.com/office/powerpoint/2010/main" val="19304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72400" cy="867038"/>
          </a:xfrm>
        </p:spPr>
        <p:txBody>
          <a:bodyPr>
            <a:normAutofit fontScale="90000"/>
          </a:bodyPr>
          <a:lstStyle/>
          <a:p>
            <a:pPr marL="54864">
              <a:defRPr/>
            </a:pPr>
            <a:r>
              <a:rPr lang="en-US" dirty="0" smtClean="0">
                <a:solidFill>
                  <a:schemeClr val="accent5"/>
                </a:solidFill>
              </a:rPr>
              <a:t>SCIENTIFIC METHOD:</a:t>
            </a:r>
            <a:endParaRPr lang="en-US" dirty="0">
              <a:solidFill>
                <a:schemeClr val="accent5"/>
              </a:solidFill>
            </a:endParaRPr>
          </a:p>
        </p:txBody>
      </p:sp>
      <p:sp>
        <p:nvSpPr>
          <p:cNvPr id="3" name="Text Placeholder 2"/>
          <p:cNvSpPr>
            <a:spLocks noGrp="1"/>
          </p:cNvSpPr>
          <p:nvPr>
            <p:ph type="body" idx="1"/>
          </p:nvPr>
        </p:nvSpPr>
        <p:spPr>
          <a:xfrm>
            <a:off x="2362200" y="1066800"/>
            <a:ext cx="7772400" cy="5181600"/>
          </a:xfrm>
        </p:spPr>
        <p:txBody>
          <a:bodyPr>
            <a:normAutofit/>
          </a:bodyPr>
          <a:lstStyle/>
          <a:p>
            <a:pPr marL="640080" lvl="1">
              <a:buFontTx/>
              <a:buChar char="-"/>
              <a:defRPr/>
            </a:pPr>
            <a:r>
              <a:rPr lang="en-US" sz="2800" dirty="0">
                <a:solidFill>
                  <a:srgbClr val="FF0000"/>
                </a:solidFill>
              </a:rPr>
              <a:t>a way to ask and answer scientific questions by making observations and doing experiments.</a:t>
            </a:r>
            <a:r>
              <a:rPr lang="en-US" dirty="0" smtClean="0">
                <a:solidFill>
                  <a:srgbClr val="FF0000"/>
                </a:solidFill>
              </a:rPr>
              <a:t/>
            </a:r>
            <a:br>
              <a:rPr lang="en-US" dirty="0" smtClean="0">
                <a:solidFill>
                  <a:srgbClr val="FF0000"/>
                </a:solidFill>
              </a:rPr>
            </a:br>
            <a:endParaRPr lang="en-US" dirty="0" smtClean="0">
              <a:solidFill>
                <a:srgbClr val="FF0000"/>
              </a:solidFill>
            </a:endParaRPr>
          </a:p>
          <a:p>
            <a:pPr marL="640080" lvl="1">
              <a:buFontTx/>
              <a:buChar char="-"/>
              <a:defRPr/>
            </a:pPr>
            <a:endParaRPr lang="en-US" sz="2200" dirty="0"/>
          </a:p>
        </p:txBody>
      </p:sp>
      <p:pic>
        <p:nvPicPr>
          <p:cNvPr id="12292" name="Picture 6" descr="http://static.howstuffworks.com/gif/scientific-method-7.jpg"/>
          <p:cNvPicPr>
            <a:picLocks noChangeAspect="1" noChangeArrowheads="1"/>
          </p:cNvPicPr>
          <p:nvPr/>
        </p:nvPicPr>
        <p:blipFill>
          <a:blip r:embed="rId2"/>
          <a:srcRect/>
          <a:stretch>
            <a:fillRect/>
          </a:stretch>
        </p:blipFill>
        <p:spPr bwMode="auto">
          <a:xfrm>
            <a:off x="3276601" y="2667000"/>
            <a:ext cx="5273675" cy="3810000"/>
          </a:xfrm>
          <a:prstGeom prst="rect">
            <a:avLst/>
          </a:prstGeom>
          <a:noFill/>
          <a:ln w="9525">
            <a:noFill/>
            <a:miter lim="800000"/>
            <a:headEnd/>
            <a:tailEnd/>
          </a:ln>
        </p:spPr>
      </p:pic>
    </p:spTree>
    <p:extLst>
      <p:ext uri="{BB962C8B-B14F-4D97-AF65-F5344CB8AC3E}">
        <p14:creationId xmlns:p14="http://schemas.microsoft.com/office/powerpoint/2010/main" val="3710460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t>My Goal For This Course:</a:t>
            </a:r>
            <a:endParaRPr lang="en-US" sz="6000" b="1" u="sng" dirty="0"/>
          </a:p>
        </p:txBody>
      </p:sp>
      <p:sp>
        <p:nvSpPr>
          <p:cNvPr id="3" name="Content Placeholder 2"/>
          <p:cNvSpPr>
            <a:spLocks noGrp="1"/>
          </p:cNvSpPr>
          <p:nvPr>
            <p:ph idx="1"/>
          </p:nvPr>
        </p:nvSpPr>
        <p:spPr/>
        <p:txBody>
          <a:bodyPr>
            <a:normAutofit/>
          </a:bodyPr>
          <a:lstStyle/>
          <a:p>
            <a:pPr marL="0" indent="0">
              <a:buNone/>
            </a:pPr>
            <a:r>
              <a:rPr lang="en-US" sz="4800" dirty="0" smtClean="0"/>
              <a:t>My goal as a teacher in this course is for each of you to feel personal success in Biology, as well as developing useful skills of collaboration, critical thinking and work ethic for your futures!</a:t>
            </a:r>
          </a:p>
          <a:p>
            <a:endParaRPr lang="en-US" dirty="0"/>
          </a:p>
        </p:txBody>
      </p:sp>
    </p:spTree>
    <p:extLst>
      <p:ext uri="{BB962C8B-B14F-4D97-AF65-F5344CB8AC3E}">
        <p14:creationId xmlns:p14="http://schemas.microsoft.com/office/powerpoint/2010/main" val="2155165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 y="97076"/>
            <a:ext cx="5035463" cy="5105400"/>
          </a:xfrm>
        </p:spPr>
        <p:txBody>
          <a:bodyPr>
            <a:noAutofit/>
          </a:bodyPr>
          <a:lstStyle/>
          <a:p>
            <a:pPr marL="640080" lvl="1">
              <a:defRPr/>
            </a:pPr>
            <a:r>
              <a:rPr lang="en-US" sz="2800" dirty="0"/>
              <a:t>The steps of the scientific method are to: </a:t>
            </a:r>
          </a:p>
          <a:p>
            <a:pPr marL="1280160" lvl="2" indent="-457200">
              <a:buClr>
                <a:schemeClr val="accent3"/>
              </a:buClr>
              <a:buFont typeface="+mj-lt"/>
              <a:buAutoNum type="arabicPeriod"/>
              <a:defRPr/>
            </a:pPr>
            <a:r>
              <a:rPr lang="en-US" sz="2800" b="1" dirty="0"/>
              <a:t>Ask a Question</a:t>
            </a:r>
            <a:r>
              <a:rPr lang="en-US" sz="2800" dirty="0"/>
              <a:t> </a:t>
            </a:r>
          </a:p>
          <a:p>
            <a:pPr marL="1280160" lvl="2" indent="-457200">
              <a:buClr>
                <a:schemeClr val="accent3"/>
              </a:buClr>
              <a:buFont typeface="+mj-lt"/>
              <a:buAutoNum type="arabicPeriod"/>
              <a:defRPr/>
            </a:pPr>
            <a:r>
              <a:rPr lang="en-US" sz="2800" b="1" dirty="0"/>
              <a:t>Do Background Research</a:t>
            </a:r>
            <a:r>
              <a:rPr lang="en-US" sz="2800" dirty="0"/>
              <a:t> </a:t>
            </a:r>
          </a:p>
          <a:p>
            <a:pPr marL="1280160" lvl="2" indent="-457200">
              <a:buClr>
                <a:schemeClr val="accent3"/>
              </a:buClr>
              <a:buFont typeface="+mj-lt"/>
              <a:buAutoNum type="arabicPeriod"/>
              <a:defRPr/>
            </a:pPr>
            <a:r>
              <a:rPr lang="en-US" sz="2800" b="1" dirty="0"/>
              <a:t>Construct a Hypothesis</a:t>
            </a:r>
            <a:r>
              <a:rPr lang="en-US" sz="2800" dirty="0"/>
              <a:t> </a:t>
            </a:r>
          </a:p>
          <a:p>
            <a:pPr marL="1280160" lvl="2" indent="-457200">
              <a:buClr>
                <a:schemeClr val="accent3"/>
              </a:buClr>
              <a:buFont typeface="+mj-lt"/>
              <a:buAutoNum type="arabicPeriod"/>
              <a:defRPr/>
            </a:pPr>
            <a:r>
              <a:rPr lang="en-US" sz="2800" b="1" dirty="0"/>
              <a:t>Test Your Hypothesis by Doing an Experiment</a:t>
            </a:r>
            <a:r>
              <a:rPr lang="en-US" sz="2800" dirty="0"/>
              <a:t> </a:t>
            </a:r>
          </a:p>
          <a:p>
            <a:pPr marL="1280160" lvl="2" indent="-457200">
              <a:buClr>
                <a:schemeClr val="accent3"/>
              </a:buClr>
              <a:buFont typeface="+mj-lt"/>
              <a:buAutoNum type="arabicPeriod"/>
              <a:defRPr/>
            </a:pPr>
            <a:r>
              <a:rPr lang="en-US" sz="2800" b="1" dirty="0"/>
              <a:t>Analyze Your Data and Draw a Conclusion</a:t>
            </a:r>
            <a:r>
              <a:rPr lang="en-US" sz="2800" dirty="0"/>
              <a:t> </a:t>
            </a:r>
          </a:p>
          <a:p>
            <a:pPr marL="1280160" lvl="2" indent="-457200">
              <a:buClr>
                <a:schemeClr val="accent3"/>
              </a:buClr>
              <a:buFont typeface="+mj-lt"/>
              <a:buAutoNum type="arabicPeriod"/>
              <a:defRPr/>
            </a:pPr>
            <a:r>
              <a:rPr lang="en-US" sz="2800" b="1" dirty="0"/>
              <a:t>Communicate Your Results</a:t>
            </a:r>
            <a:endParaRPr lang="en-US" sz="2800" dirty="0"/>
          </a:p>
        </p:txBody>
      </p:sp>
      <p:pic>
        <p:nvPicPr>
          <p:cNvPr id="5" name="Picture Placeholder 4" descr="scientific method.jpg"/>
          <p:cNvPicPr>
            <a:picLocks noGrp="1" noChangeAspect="1"/>
          </p:cNvPicPr>
          <p:nvPr>
            <p:ph type="pic" idx="1"/>
          </p:nvPr>
        </p:nvPicPr>
        <p:blipFill>
          <a:blip r:embed="rId2"/>
          <a:stretch>
            <a:fillRect/>
          </a:stretch>
        </p:blipFill>
        <p:spPr>
          <a:xfrm>
            <a:off x="5446474" y="0"/>
            <a:ext cx="5221526" cy="6858000"/>
          </a:xfrm>
        </p:spPr>
      </p:pic>
    </p:spTree>
    <p:extLst>
      <p:ext uri="{BB962C8B-B14F-4D97-AF65-F5344CB8AC3E}">
        <p14:creationId xmlns:p14="http://schemas.microsoft.com/office/powerpoint/2010/main" val="9907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873370"/>
          </a:xfrm>
        </p:spPr>
        <p:txBody>
          <a:bodyPr>
            <a:normAutofit fontScale="90000"/>
          </a:bodyPr>
          <a:lstStyle/>
          <a:p>
            <a:pPr marL="54864">
              <a:defRPr/>
            </a:pPr>
            <a:r>
              <a:rPr lang="en-US" dirty="0" smtClean="0"/>
              <a:t>Hypothesis:</a:t>
            </a:r>
            <a:endParaRPr lang="en-US" dirty="0"/>
          </a:p>
        </p:txBody>
      </p:sp>
      <p:sp>
        <p:nvSpPr>
          <p:cNvPr id="3" name="Text Placeholder 2"/>
          <p:cNvSpPr>
            <a:spLocks noGrp="1"/>
          </p:cNvSpPr>
          <p:nvPr>
            <p:ph type="body" idx="1"/>
          </p:nvPr>
        </p:nvSpPr>
        <p:spPr>
          <a:xfrm>
            <a:off x="2209800" y="1143000"/>
            <a:ext cx="7772400" cy="3124200"/>
          </a:xfrm>
        </p:spPr>
        <p:txBody>
          <a:bodyPr>
            <a:normAutofit fontScale="92500" lnSpcReduction="10000"/>
          </a:bodyPr>
          <a:lstStyle/>
          <a:p>
            <a:pPr>
              <a:spcBef>
                <a:spcPts val="0"/>
              </a:spcBef>
              <a:defRPr/>
            </a:pPr>
            <a:r>
              <a:rPr lang="en-US" sz="2800" dirty="0">
                <a:solidFill>
                  <a:schemeClr val="tx2"/>
                </a:solidFill>
              </a:rPr>
              <a:t>A hypothesis is a tentative, educated explanation of your observations.</a:t>
            </a:r>
          </a:p>
          <a:p>
            <a:pPr>
              <a:spcBef>
                <a:spcPts val="0"/>
              </a:spcBef>
              <a:defRPr/>
            </a:pPr>
            <a:r>
              <a:rPr lang="en-US" sz="2800" dirty="0">
                <a:solidFill>
                  <a:schemeClr val="tx2"/>
                </a:solidFill>
              </a:rPr>
              <a:t>Usually an IF…THEN statement</a:t>
            </a:r>
          </a:p>
          <a:p>
            <a:pPr>
              <a:spcBef>
                <a:spcPts val="0"/>
              </a:spcBef>
              <a:defRPr/>
            </a:pPr>
            <a:endParaRPr lang="en-US" dirty="0" smtClean="0"/>
          </a:p>
          <a:p>
            <a:pPr algn="just">
              <a:spcBef>
                <a:spcPts val="0"/>
              </a:spcBef>
              <a:defRPr/>
            </a:pPr>
            <a:r>
              <a:rPr lang="en-US" dirty="0" smtClean="0">
                <a:solidFill>
                  <a:srgbClr val="FF0000"/>
                </a:solidFill>
              </a:rPr>
              <a:t>Example: Assume you are collecting bacteria on 2 agar plates that you have collected from different areas around the school, and you notice there is a significant difference between one plate in the cooled </a:t>
            </a:r>
            <a:r>
              <a:rPr lang="en-US" dirty="0" err="1" smtClean="0">
                <a:solidFill>
                  <a:srgbClr val="FF0000"/>
                </a:solidFill>
              </a:rPr>
              <a:t>fumehood</a:t>
            </a:r>
            <a:r>
              <a:rPr lang="en-US" dirty="0" smtClean="0">
                <a:solidFill>
                  <a:srgbClr val="FF0000"/>
                </a:solidFill>
              </a:rPr>
              <a:t>, and your other plate on the table. The one on the table has significantly more bacteria on it than your other plate. </a:t>
            </a:r>
            <a:endParaRPr lang="en-US" dirty="0">
              <a:solidFill>
                <a:srgbClr val="FF0000"/>
              </a:solidFill>
            </a:endParaRPr>
          </a:p>
        </p:txBody>
      </p:sp>
      <p:pic>
        <p:nvPicPr>
          <p:cNvPr id="14340" name="Picture 2" descr="http://www.breathe-easier.com/images/Petri%20Dish%20Comparison.jpg"/>
          <p:cNvPicPr>
            <a:picLocks noChangeAspect="1" noChangeArrowheads="1"/>
          </p:cNvPicPr>
          <p:nvPr/>
        </p:nvPicPr>
        <p:blipFill>
          <a:blip r:embed="rId2"/>
          <a:srcRect l="49867" b="50932"/>
          <a:stretch>
            <a:fillRect/>
          </a:stretch>
        </p:blipFill>
        <p:spPr bwMode="auto">
          <a:xfrm>
            <a:off x="3886200" y="4495800"/>
            <a:ext cx="4852988" cy="2362200"/>
          </a:xfrm>
          <a:prstGeom prst="rect">
            <a:avLst/>
          </a:prstGeom>
          <a:noFill/>
          <a:ln w="9525">
            <a:noFill/>
            <a:miter lim="800000"/>
            <a:headEnd/>
            <a:tailEnd/>
          </a:ln>
        </p:spPr>
      </p:pic>
      <p:sp>
        <p:nvSpPr>
          <p:cNvPr id="14341" name="TextBox 4"/>
          <p:cNvSpPr txBox="1">
            <a:spLocks noChangeArrowheads="1"/>
          </p:cNvSpPr>
          <p:nvPr/>
        </p:nvSpPr>
        <p:spPr bwMode="auto">
          <a:xfrm>
            <a:off x="4419600" y="4191000"/>
            <a:ext cx="1600200" cy="381000"/>
          </a:xfrm>
          <a:prstGeom prst="rect">
            <a:avLst/>
          </a:prstGeom>
          <a:noFill/>
          <a:ln w="9525">
            <a:noFill/>
            <a:miter lim="800000"/>
            <a:headEnd/>
            <a:tailEnd/>
          </a:ln>
        </p:spPr>
        <p:txBody>
          <a:bodyPr>
            <a:spAutoFit/>
          </a:bodyPr>
          <a:lstStyle/>
          <a:p>
            <a:r>
              <a:rPr lang="en-US">
                <a:latin typeface="Rockwell" pitchFamily="18" charset="0"/>
              </a:rPr>
              <a:t>Fumehood</a:t>
            </a:r>
          </a:p>
        </p:txBody>
      </p:sp>
      <p:sp>
        <p:nvSpPr>
          <p:cNvPr id="14342" name="TextBox 5"/>
          <p:cNvSpPr txBox="1">
            <a:spLocks noChangeArrowheads="1"/>
          </p:cNvSpPr>
          <p:nvPr/>
        </p:nvSpPr>
        <p:spPr bwMode="auto">
          <a:xfrm>
            <a:off x="7162800" y="4191000"/>
            <a:ext cx="1600200" cy="381000"/>
          </a:xfrm>
          <a:prstGeom prst="rect">
            <a:avLst/>
          </a:prstGeom>
          <a:noFill/>
          <a:ln w="9525">
            <a:noFill/>
            <a:miter lim="800000"/>
            <a:headEnd/>
            <a:tailEnd/>
          </a:ln>
        </p:spPr>
        <p:txBody>
          <a:bodyPr>
            <a:spAutoFit/>
          </a:bodyPr>
          <a:lstStyle/>
          <a:p>
            <a:r>
              <a:rPr lang="en-US">
                <a:latin typeface="Rockwell" pitchFamily="18" charset="0"/>
              </a:rPr>
              <a:t>Table</a:t>
            </a:r>
          </a:p>
        </p:txBody>
      </p:sp>
    </p:spTree>
    <p:extLst>
      <p:ext uri="{BB962C8B-B14F-4D97-AF65-F5344CB8AC3E}">
        <p14:creationId xmlns:p14="http://schemas.microsoft.com/office/powerpoint/2010/main" val="101445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pPr marL="54864">
              <a:defRPr/>
            </a:pPr>
            <a:r>
              <a:rPr lang="en-US" dirty="0" smtClean="0">
                <a:solidFill>
                  <a:schemeClr val="tx2">
                    <a:tint val="100000"/>
                    <a:shade val="90000"/>
                    <a:satMod val="250000"/>
                    <a:alpha val="100000"/>
                  </a:schemeClr>
                </a:solidFill>
              </a:rPr>
              <a:t>Following the </a:t>
            </a:r>
            <a:r>
              <a:rPr lang="en-US" b="1" u="sng" dirty="0" smtClean="0">
                <a:solidFill>
                  <a:schemeClr val="tx2">
                    <a:tint val="100000"/>
                    <a:shade val="90000"/>
                    <a:satMod val="250000"/>
                    <a:alpha val="100000"/>
                  </a:schemeClr>
                </a:solidFill>
              </a:rPr>
              <a:t>Scientific Method</a:t>
            </a:r>
            <a:endParaRPr lang="en-US" b="1" u="sng"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defRPr/>
            </a:pPr>
            <a:r>
              <a:rPr lang="en-US" dirty="0" smtClean="0">
                <a:solidFill>
                  <a:srgbClr val="FF0000"/>
                </a:solidFill>
              </a:rPr>
              <a:t>Observation</a:t>
            </a:r>
            <a:r>
              <a:rPr lang="en-US" dirty="0" smtClean="0"/>
              <a:t>: there is something that causes bacterial growth to increase, you just aren’t sure what it is.</a:t>
            </a:r>
            <a:endParaRPr lang="en-US" dirty="0"/>
          </a:p>
        </p:txBody>
      </p:sp>
      <p:pic>
        <p:nvPicPr>
          <p:cNvPr id="15364" name="Picture 2" descr="C:\Documents and Settings\SD23\Local Settings\Temporary Internet Files\Content.IE5\0OAR8W69\MPj04387380000[1].jpg"/>
          <p:cNvPicPr>
            <a:picLocks noChangeAspect="1" noChangeArrowheads="1"/>
          </p:cNvPicPr>
          <p:nvPr/>
        </p:nvPicPr>
        <p:blipFill>
          <a:blip r:embed="rId2" cstate="print"/>
          <a:srcRect/>
          <a:stretch>
            <a:fillRect/>
          </a:stretch>
        </p:blipFill>
        <p:spPr bwMode="auto">
          <a:xfrm>
            <a:off x="4495800" y="3352800"/>
            <a:ext cx="3860800" cy="2895600"/>
          </a:xfrm>
          <a:prstGeom prst="rect">
            <a:avLst/>
          </a:prstGeom>
          <a:noFill/>
          <a:ln w="9525">
            <a:noFill/>
            <a:miter lim="800000"/>
            <a:headEnd/>
            <a:tailEnd/>
          </a:ln>
        </p:spPr>
      </p:pic>
    </p:spTree>
    <p:extLst>
      <p:ext uri="{BB962C8B-B14F-4D97-AF65-F5344CB8AC3E}">
        <p14:creationId xmlns:p14="http://schemas.microsoft.com/office/powerpoint/2010/main" val="3090364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pPr marL="54864">
              <a:defRPr/>
            </a:pPr>
            <a:r>
              <a:rPr lang="en-US" dirty="0" smtClean="0">
                <a:solidFill>
                  <a:schemeClr val="tx2">
                    <a:tint val="100000"/>
                    <a:shade val="90000"/>
                    <a:satMod val="250000"/>
                    <a:alpha val="100000"/>
                  </a:schemeClr>
                </a:solidFill>
              </a:rPr>
              <a:t>Following the </a:t>
            </a:r>
            <a:r>
              <a:rPr lang="en-US" b="1" u="sng" dirty="0" smtClean="0">
                <a:solidFill>
                  <a:schemeClr val="tx2">
                    <a:tint val="100000"/>
                    <a:shade val="90000"/>
                    <a:satMod val="250000"/>
                    <a:alpha val="100000"/>
                  </a:schemeClr>
                </a:solidFill>
              </a:rPr>
              <a:t>Scientific Method</a:t>
            </a:r>
            <a:endParaRPr lang="en-US" b="1" u="sng"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553232" y="1800618"/>
            <a:ext cx="5334000" cy="4525962"/>
          </a:xfrm>
        </p:spPr>
        <p:txBody>
          <a:bodyPr>
            <a:normAutofit/>
          </a:bodyPr>
          <a:lstStyle/>
          <a:p>
            <a:pPr marL="514350" indent="-514350">
              <a:spcBef>
                <a:spcPts val="0"/>
              </a:spcBef>
              <a:buFont typeface="+mj-lt"/>
              <a:buAutoNum type="arabicPeriod" startAt="2"/>
              <a:defRPr/>
            </a:pPr>
            <a:r>
              <a:rPr lang="en-US" dirty="0" smtClean="0">
                <a:solidFill>
                  <a:srgbClr val="FF0000"/>
                </a:solidFill>
              </a:rPr>
              <a:t>Research the Problem/Make a Prediction</a:t>
            </a:r>
            <a:r>
              <a:rPr lang="en-US" dirty="0" smtClean="0"/>
              <a:t>: Does changing temperature result in a change in bacterial growth? Maybe the hotter it is, the more bacteria will grow?.</a:t>
            </a:r>
            <a:endParaRPr lang="en-US" dirty="0"/>
          </a:p>
        </p:txBody>
      </p:sp>
      <p:pic>
        <p:nvPicPr>
          <p:cNvPr id="16388" name="Picture 2" descr="C:\Documents and Settings\SD23\Local Settings\Temporary Internet Files\Content.IE5\IK9I6IHJ\MPj04014620000[1].jpg"/>
          <p:cNvPicPr>
            <a:picLocks noChangeAspect="1" noChangeArrowheads="1"/>
          </p:cNvPicPr>
          <p:nvPr/>
        </p:nvPicPr>
        <p:blipFill>
          <a:blip r:embed="rId2"/>
          <a:srcRect/>
          <a:stretch>
            <a:fillRect/>
          </a:stretch>
        </p:blipFill>
        <p:spPr bwMode="auto">
          <a:xfrm>
            <a:off x="6934201" y="1714501"/>
            <a:ext cx="3071813" cy="4606925"/>
          </a:xfrm>
          <a:prstGeom prst="rect">
            <a:avLst/>
          </a:prstGeom>
          <a:noFill/>
          <a:ln w="9525">
            <a:noFill/>
            <a:miter lim="800000"/>
            <a:headEnd/>
            <a:tailEnd/>
          </a:ln>
        </p:spPr>
      </p:pic>
    </p:spTree>
    <p:extLst>
      <p:ext uri="{BB962C8B-B14F-4D97-AF65-F5344CB8AC3E}">
        <p14:creationId xmlns:p14="http://schemas.microsoft.com/office/powerpoint/2010/main" val="4871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pPr marL="54864">
              <a:defRPr/>
            </a:pPr>
            <a:r>
              <a:rPr lang="en-US" dirty="0" smtClean="0">
                <a:solidFill>
                  <a:schemeClr val="tx2">
                    <a:tint val="100000"/>
                    <a:shade val="90000"/>
                    <a:satMod val="250000"/>
                    <a:alpha val="100000"/>
                  </a:schemeClr>
                </a:solidFill>
              </a:rPr>
              <a:t>Following the </a:t>
            </a:r>
            <a:r>
              <a:rPr lang="en-US" b="1" u="sng" dirty="0" smtClean="0">
                <a:solidFill>
                  <a:schemeClr val="tx2">
                    <a:tint val="100000"/>
                    <a:shade val="90000"/>
                    <a:satMod val="250000"/>
                    <a:alpha val="100000"/>
                  </a:schemeClr>
                </a:solidFill>
              </a:rPr>
              <a:t>Scientific Method</a:t>
            </a:r>
            <a:endParaRPr lang="en-US" b="1" u="sng"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981200" y="1447801"/>
            <a:ext cx="8229600" cy="4525963"/>
          </a:xfrm>
        </p:spPr>
        <p:txBody>
          <a:bodyPr>
            <a:normAutofit/>
          </a:bodyPr>
          <a:lstStyle/>
          <a:p>
            <a:pPr marL="514350" indent="-514350">
              <a:spcBef>
                <a:spcPts val="0"/>
              </a:spcBef>
              <a:buFont typeface="+mj-lt"/>
              <a:buAutoNum type="arabicPeriod" startAt="3"/>
              <a:defRPr/>
            </a:pPr>
            <a:r>
              <a:rPr lang="en-US" dirty="0" smtClean="0">
                <a:solidFill>
                  <a:srgbClr val="FF0000"/>
                </a:solidFill>
              </a:rPr>
              <a:t>Form a hypothesis</a:t>
            </a:r>
            <a:r>
              <a:rPr lang="en-US" dirty="0" smtClean="0"/>
              <a:t>: </a:t>
            </a:r>
            <a:r>
              <a:rPr lang="en-US" b="1" dirty="0" smtClean="0"/>
              <a:t>IF</a:t>
            </a:r>
            <a:r>
              <a:rPr lang="en-US" dirty="0" smtClean="0"/>
              <a:t> the temperature of a bacterial culture is raised by 5˚C, </a:t>
            </a:r>
            <a:r>
              <a:rPr lang="en-US" b="1" dirty="0" smtClean="0"/>
              <a:t>THEN</a:t>
            </a:r>
            <a:r>
              <a:rPr lang="en-US" dirty="0" smtClean="0"/>
              <a:t> the bacteria will grow faster</a:t>
            </a:r>
            <a:endParaRPr lang="en-US" dirty="0"/>
          </a:p>
        </p:txBody>
      </p:sp>
      <p:pic>
        <p:nvPicPr>
          <p:cNvPr id="17412" name="Picture 2" descr="http://www.amureprints.com/img1/carlson/1997/sc970612b.gif"/>
          <p:cNvPicPr>
            <a:picLocks noChangeAspect="1" noChangeArrowheads="1"/>
          </p:cNvPicPr>
          <p:nvPr/>
        </p:nvPicPr>
        <p:blipFill>
          <a:blip r:embed="rId2"/>
          <a:srcRect/>
          <a:stretch>
            <a:fillRect/>
          </a:stretch>
        </p:blipFill>
        <p:spPr bwMode="auto">
          <a:xfrm>
            <a:off x="3809999" y="2517732"/>
            <a:ext cx="6899753" cy="4073568"/>
          </a:xfrm>
          <a:prstGeom prst="rect">
            <a:avLst/>
          </a:prstGeom>
          <a:noFill/>
          <a:ln w="9525">
            <a:noFill/>
            <a:miter lim="800000"/>
            <a:headEnd/>
            <a:tailEnd/>
          </a:ln>
        </p:spPr>
      </p:pic>
    </p:spTree>
    <p:extLst>
      <p:ext uri="{BB962C8B-B14F-4D97-AF65-F5344CB8AC3E}">
        <p14:creationId xmlns:p14="http://schemas.microsoft.com/office/powerpoint/2010/main" val="2948934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pPr marL="54864">
              <a:defRPr/>
            </a:pPr>
            <a:r>
              <a:rPr lang="en-US" dirty="0" smtClean="0">
                <a:solidFill>
                  <a:schemeClr val="tx2">
                    <a:tint val="100000"/>
                    <a:shade val="90000"/>
                    <a:satMod val="250000"/>
                    <a:alpha val="100000"/>
                  </a:schemeClr>
                </a:solidFill>
              </a:rPr>
              <a:t>Following the </a:t>
            </a:r>
            <a:r>
              <a:rPr lang="en-US" b="1" u="sng" dirty="0" smtClean="0">
                <a:solidFill>
                  <a:schemeClr val="tx2">
                    <a:tint val="100000"/>
                    <a:shade val="90000"/>
                    <a:satMod val="250000"/>
                    <a:alpha val="100000"/>
                  </a:schemeClr>
                </a:solidFill>
              </a:rPr>
              <a:t>Scientific Method</a:t>
            </a:r>
            <a:endParaRPr lang="en-US" b="1" u="sng"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981200" y="1447801"/>
            <a:ext cx="8229600" cy="4525963"/>
          </a:xfrm>
        </p:spPr>
        <p:txBody>
          <a:bodyPr>
            <a:normAutofit/>
          </a:bodyPr>
          <a:lstStyle/>
          <a:p>
            <a:pPr marL="514350" indent="-514350">
              <a:spcBef>
                <a:spcPts val="0"/>
              </a:spcBef>
              <a:buFont typeface="+mj-lt"/>
              <a:buAutoNum type="arabicPeriod" startAt="4"/>
              <a:defRPr/>
            </a:pPr>
            <a:r>
              <a:rPr lang="en-US" dirty="0" smtClean="0">
                <a:solidFill>
                  <a:srgbClr val="FF0000"/>
                </a:solidFill>
              </a:rPr>
              <a:t>Experiment</a:t>
            </a:r>
            <a:r>
              <a:rPr lang="en-US" dirty="0" smtClean="0"/>
              <a:t>: You need to design a VALID experiment that gives you lots of data to work with (collection of facts)</a:t>
            </a:r>
            <a:endParaRPr lang="en-US" dirty="0"/>
          </a:p>
        </p:txBody>
      </p:sp>
      <p:pic>
        <p:nvPicPr>
          <p:cNvPr id="18436" name="Picture 3" descr="C:\Documents and Settings\SD23\Local Settings\Temporary Internet Files\Content.IE5\FJV1V4D0\MPj04026940000[1].jpg"/>
          <p:cNvPicPr>
            <a:picLocks noChangeAspect="1" noChangeArrowheads="1"/>
          </p:cNvPicPr>
          <p:nvPr/>
        </p:nvPicPr>
        <p:blipFill>
          <a:blip r:embed="rId2"/>
          <a:srcRect/>
          <a:stretch>
            <a:fillRect/>
          </a:stretch>
        </p:blipFill>
        <p:spPr bwMode="auto">
          <a:xfrm>
            <a:off x="4419600" y="3200400"/>
            <a:ext cx="3276600" cy="3238500"/>
          </a:xfrm>
          <a:prstGeom prst="rect">
            <a:avLst/>
          </a:prstGeom>
          <a:noFill/>
          <a:ln w="9525">
            <a:noFill/>
            <a:miter lim="800000"/>
            <a:headEnd/>
            <a:tailEnd/>
          </a:ln>
        </p:spPr>
      </p:pic>
    </p:spTree>
    <p:extLst>
      <p:ext uri="{BB962C8B-B14F-4D97-AF65-F5344CB8AC3E}">
        <p14:creationId xmlns:p14="http://schemas.microsoft.com/office/powerpoint/2010/main" val="100577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fontScale="90000"/>
          </a:bodyPr>
          <a:lstStyle/>
          <a:p>
            <a:pPr marL="54864">
              <a:defRPr/>
            </a:pPr>
            <a:r>
              <a:rPr lang="en-US" dirty="0" smtClean="0">
                <a:solidFill>
                  <a:schemeClr val="tx2">
                    <a:tint val="100000"/>
                    <a:shade val="90000"/>
                    <a:satMod val="250000"/>
                    <a:alpha val="100000"/>
                  </a:schemeClr>
                </a:solidFill>
              </a:rPr>
              <a:t>How do you make a valid experiment?</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981200" y="1646238"/>
            <a:ext cx="8229600" cy="3611562"/>
          </a:xfrm>
        </p:spPr>
        <p:txBody>
          <a:bodyPr>
            <a:normAutofit/>
          </a:bodyPr>
          <a:lstStyle/>
          <a:p>
            <a:pPr>
              <a:spcBef>
                <a:spcPts val="0"/>
              </a:spcBef>
              <a:buFont typeface="Wingdings 2"/>
              <a:buChar char=""/>
              <a:defRPr/>
            </a:pPr>
            <a:r>
              <a:rPr lang="en-US" dirty="0" smtClean="0"/>
              <a:t>In order to be valid, an experiment must be:</a:t>
            </a:r>
          </a:p>
          <a:p>
            <a:pPr marL="514350" indent="-514350">
              <a:spcBef>
                <a:spcPts val="0"/>
              </a:spcBef>
              <a:buFont typeface="+mj-lt"/>
              <a:buAutoNum type="alphaLcParenR"/>
              <a:defRPr/>
            </a:pPr>
            <a:r>
              <a:rPr lang="en-US" dirty="0" smtClean="0">
                <a:solidFill>
                  <a:srgbClr val="FF0000"/>
                </a:solidFill>
              </a:rPr>
              <a:t>Repeatable (i.e. replicable): </a:t>
            </a:r>
            <a:r>
              <a:rPr lang="en-US" dirty="0" smtClean="0"/>
              <a:t>If you, or someone else, can’t duplicate the experiment exactly… how do you know you were right? Others have to be able to </a:t>
            </a:r>
            <a:r>
              <a:rPr lang="en-US" dirty="0" smtClean="0">
                <a:solidFill>
                  <a:srgbClr val="FF0000"/>
                </a:solidFill>
              </a:rPr>
              <a:t>repeat</a:t>
            </a:r>
            <a:r>
              <a:rPr lang="en-US" dirty="0" smtClean="0"/>
              <a:t> the experiment and see if they get the same results—if they do, chances are you might be onto something! </a:t>
            </a:r>
            <a:r>
              <a:rPr lang="en-US" dirty="0" smtClean="0">
                <a:sym typeface="Wingdings" pitchFamily="2" charset="2"/>
              </a:rPr>
              <a:t></a:t>
            </a:r>
            <a:endParaRPr lang="en-US" dirty="0"/>
          </a:p>
        </p:txBody>
      </p:sp>
    </p:spTree>
    <p:extLst>
      <p:ext uri="{BB962C8B-B14F-4D97-AF65-F5344CB8AC3E}">
        <p14:creationId xmlns:p14="http://schemas.microsoft.com/office/powerpoint/2010/main" val="397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fontScale="90000"/>
          </a:bodyPr>
          <a:lstStyle/>
          <a:p>
            <a:pPr marL="54864">
              <a:defRPr/>
            </a:pPr>
            <a:r>
              <a:rPr lang="en-US" dirty="0" smtClean="0">
                <a:solidFill>
                  <a:schemeClr val="tx2">
                    <a:tint val="100000"/>
                    <a:shade val="90000"/>
                    <a:satMod val="250000"/>
                    <a:alpha val="100000"/>
                  </a:schemeClr>
                </a:solidFill>
              </a:rPr>
              <a:t>How do you make a valid experiment?</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981200" y="1646238"/>
            <a:ext cx="8229600" cy="3611562"/>
          </a:xfrm>
        </p:spPr>
        <p:txBody>
          <a:bodyPr>
            <a:normAutofit/>
          </a:bodyPr>
          <a:lstStyle/>
          <a:p>
            <a:pPr marL="514350" indent="-514350">
              <a:spcBef>
                <a:spcPts val="0"/>
              </a:spcBef>
              <a:buFont typeface="+mj-lt"/>
              <a:buAutoNum type="alphaLcParenR" startAt="2"/>
              <a:defRPr/>
            </a:pPr>
            <a:r>
              <a:rPr lang="en-US" dirty="0" smtClean="0">
                <a:solidFill>
                  <a:srgbClr val="FF0000"/>
                </a:solidFill>
              </a:rPr>
              <a:t>Controlled</a:t>
            </a:r>
            <a:r>
              <a:rPr lang="en-US" dirty="0" smtClean="0">
                <a:solidFill>
                  <a:schemeClr val="accent3"/>
                </a:solidFill>
              </a:rPr>
              <a:t>: </a:t>
            </a:r>
            <a:r>
              <a:rPr lang="en-US" dirty="0" smtClean="0"/>
              <a:t>The experiment must be structured and conducted systematically so that it is crystal clear what factors caused the results. For that reason we do not test just one bacterial culture, we test many!</a:t>
            </a:r>
            <a:endParaRPr lang="en-US" dirty="0"/>
          </a:p>
        </p:txBody>
      </p:sp>
    </p:spTree>
    <p:extLst>
      <p:ext uri="{BB962C8B-B14F-4D97-AF65-F5344CB8AC3E}">
        <p14:creationId xmlns:p14="http://schemas.microsoft.com/office/powerpoint/2010/main" val="37209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lstStyle/>
          <a:p>
            <a:pPr marL="54864">
              <a:defRPr/>
            </a:pPr>
            <a:r>
              <a:rPr lang="en-US" dirty="0" smtClean="0">
                <a:solidFill>
                  <a:schemeClr val="tx2">
                    <a:tint val="100000"/>
                    <a:shade val="90000"/>
                    <a:satMod val="250000"/>
                    <a:alpha val="100000"/>
                  </a:schemeClr>
                </a:solidFill>
              </a:rPr>
              <a:t>Variables: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569923" y="1145197"/>
            <a:ext cx="8229600" cy="4830762"/>
          </a:xfrm>
        </p:spPr>
        <p:txBody>
          <a:bodyPr>
            <a:noAutofit/>
          </a:bodyPr>
          <a:lstStyle/>
          <a:p>
            <a:pPr>
              <a:spcBef>
                <a:spcPts val="0"/>
              </a:spcBef>
              <a:buFont typeface="Wingdings 2"/>
              <a:buChar char=""/>
              <a:defRPr/>
            </a:pPr>
            <a:r>
              <a:rPr lang="en-US" sz="3200" dirty="0" smtClean="0"/>
              <a:t>When we test the cultures, we change the </a:t>
            </a:r>
            <a:r>
              <a:rPr lang="en-US" sz="3200" b="1" dirty="0" smtClean="0"/>
              <a:t>experimental variable</a:t>
            </a:r>
            <a:r>
              <a:rPr lang="en-US" sz="3200" dirty="0" smtClean="0"/>
              <a:t>, but do not change the controlled variables.</a:t>
            </a:r>
          </a:p>
          <a:p>
            <a:pPr marL="640080" lvl="1">
              <a:defRPr/>
            </a:pPr>
            <a:r>
              <a:rPr lang="en-US" sz="3200" dirty="0" smtClean="0"/>
              <a:t>Experimental variable: </a:t>
            </a:r>
            <a:r>
              <a:rPr lang="en-US" sz="3200" dirty="0" smtClean="0">
                <a:solidFill>
                  <a:srgbClr val="FF0000"/>
                </a:solidFill>
              </a:rPr>
              <a:t>condition which is changed by the scientist to see its effect</a:t>
            </a:r>
          </a:p>
          <a:p>
            <a:pPr marL="640080" lvl="1">
              <a:defRPr/>
            </a:pPr>
            <a:r>
              <a:rPr lang="en-US" sz="3200" dirty="0" smtClean="0"/>
              <a:t>Controlled variable:</a:t>
            </a:r>
            <a:r>
              <a:rPr lang="en-US" sz="3200" dirty="0" smtClean="0">
                <a:solidFill>
                  <a:srgbClr val="FF0000"/>
                </a:solidFill>
              </a:rPr>
              <a:t> condition(s) which is left unchanged for comparison </a:t>
            </a:r>
            <a:r>
              <a:rPr lang="en-US" sz="3200" dirty="0" smtClean="0">
                <a:solidFill>
                  <a:schemeClr val="accent3"/>
                </a:solidFill>
              </a:rPr>
              <a:t/>
            </a:r>
            <a:br>
              <a:rPr lang="en-US" sz="3200" dirty="0" smtClean="0">
                <a:solidFill>
                  <a:schemeClr val="accent3"/>
                </a:solidFill>
              </a:rPr>
            </a:br>
            <a:r>
              <a:rPr lang="en-US" sz="3200" i="1" dirty="0" smtClean="0"/>
              <a:t>Note: only one variable is experimental--- e.g. light, location, care, etc… everything is the same except higher temperature. If they are not the same, you aren’t sure what caused the result! </a:t>
            </a:r>
            <a:r>
              <a:rPr lang="en-US" sz="3200" i="1" dirty="0" smtClean="0">
                <a:sym typeface="Wingdings" pitchFamily="2" charset="2"/>
              </a:rPr>
              <a:t></a:t>
            </a:r>
            <a:endParaRPr lang="en-US" sz="3200" dirty="0"/>
          </a:p>
        </p:txBody>
      </p:sp>
    </p:spTree>
    <p:extLst>
      <p:ext uri="{BB962C8B-B14F-4D97-AF65-F5344CB8AC3E}">
        <p14:creationId xmlns:p14="http://schemas.microsoft.com/office/powerpoint/2010/main" val="32996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lstStyle/>
          <a:p>
            <a:pPr marL="54864">
              <a:defRPr/>
            </a:pPr>
            <a:r>
              <a:rPr lang="en-US" dirty="0" smtClean="0">
                <a:solidFill>
                  <a:schemeClr val="tx2">
                    <a:tint val="100000"/>
                    <a:shade val="90000"/>
                    <a:satMod val="250000"/>
                    <a:alpha val="100000"/>
                  </a:schemeClr>
                </a:solidFill>
              </a:rPr>
              <a:t>Variables: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a:spcBef>
                <a:spcPts val="0"/>
              </a:spcBef>
              <a:buFont typeface="Wingdings 2"/>
              <a:buChar char=""/>
              <a:defRPr/>
            </a:pPr>
            <a:r>
              <a:rPr lang="en-US" sz="3600" dirty="0" smtClean="0"/>
              <a:t>In a valid and controlled experiment, always make sure you have at least </a:t>
            </a:r>
            <a:r>
              <a:rPr lang="en-US" sz="3600" dirty="0" smtClean="0">
                <a:solidFill>
                  <a:schemeClr val="accent3"/>
                </a:solidFill>
              </a:rPr>
              <a:t>one</a:t>
            </a:r>
            <a:r>
              <a:rPr lang="en-US" sz="3600" dirty="0" smtClean="0"/>
              <a:t> control group!</a:t>
            </a:r>
          </a:p>
          <a:p>
            <a:pPr>
              <a:spcBef>
                <a:spcPts val="0"/>
              </a:spcBef>
              <a:buFont typeface="Wingdings 2"/>
              <a:buChar char=""/>
              <a:defRPr/>
            </a:pPr>
            <a:r>
              <a:rPr lang="en-US" sz="3600" b="1" u="sng" dirty="0"/>
              <a:t>Back to the experiment!</a:t>
            </a:r>
            <a:r>
              <a:rPr lang="en-US" sz="3600" dirty="0"/>
              <a:t/>
            </a:r>
            <a:br>
              <a:rPr lang="en-US" sz="3600" dirty="0"/>
            </a:br>
            <a:r>
              <a:rPr lang="en-US" sz="3600" dirty="0"/>
              <a:t>The bacteria are collected and plated the same way, the same amount, the same type of bacteria and all conditions were kept the same for all Petri dishes (controlled variables), except the experimental variable (temperature) was changed.</a:t>
            </a:r>
            <a:endParaRPr lang="en-US" sz="3600" b="1" u="sng" dirty="0"/>
          </a:p>
        </p:txBody>
      </p:sp>
    </p:spTree>
    <p:extLst>
      <p:ext uri="{BB962C8B-B14F-4D97-AF65-F5344CB8AC3E}">
        <p14:creationId xmlns:p14="http://schemas.microsoft.com/office/powerpoint/2010/main" val="16314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 Biologists!</a:t>
            </a:r>
            <a:endParaRPr lang="en-US" dirty="0"/>
          </a:p>
        </p:txBody>
      </p:sp>
      <p:sp>
        <p:nvSpPr>
          <p:cNvPr id="4" name="Content Placeholder 3"/>
          <p:cNvSpPr>
            <a:spLocks noGrp="1"/>
          </p:cNvSpPr>
          <p:nvPr>
            <p:ph idx="1"/>
          </p:nvPr>
        </p:nvSpPr>
        <p:spPr/>
        <p:txBody>
          <a:bodyPr/>
          <a:lstStyle/>
          <a:p>
            <a:r>
              <a:rPr lang="en-US" dirty="0" smtClean="0"/>
              <a:t>Taking Biology 11 is the very first step Doctors, Scientists, Geneticists, Marine Biologists etc. take in pursuit of their future careers!</a:t>
            </a:r>
          </a:p>
          <a:p>
            <a:r>
              <a:rPr lang="en-US" dirty="0" smtClean="0"/>
              <a:t>This class is a lab based course. By taking this class, you are stepping into the role of a “Biologist”</a:t>
            </a:r>
          </a:p>
          <a:p>
            <a:r>
              <a:rPr lang="en-US" dirty="0" smtClean="0"/>
              <a:t>1. Think: How must I conduct myself in this classroom, similar to a Biologist in their laboratory/field?</a:t>
            </a:r>
            <a:endParaRPr lang="en-US" dirty="0"/>
          </a:p>
        </p:txBody>
      </p:sp>
      <p:pic>
        <p:nvPicPr>
          <p:cNvPr id="5" name="Picture 4"/>
          <p:cNvPicPr>
            <a:picLocks noChangeAspect="1"/>
          </p:cNvPicPr>
          <p:nvPr/>
        </p:nvPicPr>
        <p:blipFill>
          <a:blip r:embed="rId2"/>
          <a:stretch>
            <a:fillRect/>
          </a:stretch>
        </p:blipFill>
        <p:spPr>
          <a:xfrm>
            <a:off x="9292736" y="4780085"/>
            <a:ext cx="2609850" cy="1752600"/>
          </a:xfrm>
          <a:prstGeom prst="rect">
            <a:avLst/>
          </a:prstGeom>
        </p:spPr>
      </p:pic>
      <p:pic>
        <p:nvPicPr>
          <p:cNvPr id="6" name="Picture 5"/>
          <p:cNvPicPr>
            <a:picLocks noChangeAspect="1"/>
          </p:cNvPicPr>
          <p:nvPr/>
        </p:nvPicPr>
        <p:blipFill>
          <a:blip r:embed="rId3"/>
          <a:stretch>
            <a:fillRect/>
          </a:stretch>
        </p:blipFill>
        <p:spPr>
          <a:xfrm>
            <a:off x="50005" y="4865077"/>
            <a:ext cx="3343642" cy="1992923"/>
          </a:xfrm>
          <a:prstGeom prst="rect">
            <a:avLst/>
          </a:prstGeom>
        </p:spPr>
      </p:pic>
      <p:pic>
        <p:nvPicPr>
          <p:cNvPr id="7" name="Picture 6"/>
          <p:cNvPicPr>
            <a:picLocks noChangeAspect="1"/>
          </p:cNvPicPr>
          <p:nvPr/>
        </p:nvPicPr>
        <p:blipFill>
          <a:blip r:embed="rId4"/>
          <a:stretch>
            <a:fillRect/>
          </a:stretch>
        </p:blipFill>
        <p:spPr>
          <a:xfrm>
            <a:off x="5461478" y="4429125"/>
            <a:ext cx="2571750" cy="2428875"/>
          </a:xfrm>
          <a:prstGeom prst="rect">
            <a:avLst/>
          </a:prstGeom>
        </p:spPr>
      </p:pic>
    </p:spTree>
    <p:extLst>
      <p:ext uri="{BB962C8B-B14F-4D97-AF65-F5344CB8AC3E}">
        <p14:creationId xmlns:p14="http://schemas.microsoft.com/office/powerpoint/2010/main" val="41148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lstStyle/>
          <a:p>
            <a:pPr marL="54864">
              <a:defRPr/>
            </a:pPr>
            <a:r>
              <a:rPr lang="en-US" dirty="0" smtClean="0">
                <a:solidFill>
                  <a:schemeClr val="tx2">
                    <a:tint val="100000"/>
                    <a:shade val="90000"/>
                    <a:satMod val="250000"/>
                    <a:alpha val="100000"/>
                  </a:schemeClr>
                </a:solidFill>
              </a:rPr>
              <a:t>Back to the Experiment!</a:t>
            </a:r>
            <a:endParaRPr lang="en-US" dirty="0">
              <a:solidFill>
                <a:schemeClr val="tx2">
                  <a:tint val="100000"/>
                  <a:shade val="90000"/>
                  <a:satMod val="250000"/>
                  <a:alpha val="100000"/>
                </a:schemeClr>
              </a:solidFill>
            </a:endParaRPr>
          </a:p>
        </p:txBody>
      </p:sp>
      <p:sp>
        <p:nvSpPr>
          <p:cNvPr id="6" name="Oval 5"/>
          <p:cNvSpPr/>
          <p:nvPr/>
        </p:nvSpPr>
        <p:spPr>
          <a:xfrm>
            <a:off x="1828800" y="23622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352800" y="13716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800600" y="2438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400800" y="14478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620000" y="27432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839200" y="14478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33800" y="2133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657600" y="16764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114800" y="1828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4191000" y="2286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181600" y="2895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715000" y="31242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638800" y="2590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9200" y="3352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019800" y="28194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943600" y="35052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410200" y="3657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315200" y="2667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162800" y="2286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696200" y="2133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162800" y="1905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6858000" y="2514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543800" y="1752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6781800" y="2133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6477000" y="2286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7010400" y="1524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6629400" y="1752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8305800" y="4038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8915400" y="35814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8458200" y="3657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8077200" y="3733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7696200" y="3657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458200" y="3276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7924800" y="3352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7772400" y="3048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8915400" y="32004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229600" y="30480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8001000" y="28194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8382000" y="27432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8686800" y="28956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5" name="TextBox 46"/>
          <p:cNvSpPr txBox="1">
            <a:spLocks noChangeArrowheads="1"/>
          </p:cNvSpPr>
          <p:nvPr/>
        </p:nvSpPr>
        <p:spPr bwMode="auto">
          <a:xfrm>
            <a:off x="1905000" y="4114801"/>
            <a:ext cx="1600200" cy="646113"/>
          </a:xfrm>
          <a:prstGeom prst="rect">
            <a:avLst/>
          </a:prstGeom>
          <a:noFill/>
          <a:ln w="9525">
            <a:noFill/>
            <a:miter lim="800000"/>
            <a:headEnd/>
            <a:tailEnd/>
          </a:ln>
        </p:spPr>
        <p:txBody>
          <a:bodyPr>
            <a:spAutoFit/>
          </a:bodyPr>
          <a:lstStyle/>
          <a:p>
            <a:r>
              <a:rPr lang="en-US">
                <a:latin typeface="Rockwell" pitchFamily="18" charset="0"/>
              </a:rPr>
              <a:t>No bacteria Added</a:t>
            </a:r>
          </a:p>
        </p:txBody>
      </p:sp>
      <p:sp>
        <p:nvSpPr>
          <p:cNvPr id="23596" name="TextBox 47"/>
          <p:cNvSpPr txBox="1">
            <a:spLocks noChangeArrowheads="1"/>
          </p:cNvSpPr>
          <p:nvPr/>
        </p:nvSpPr>
        <p:spPr bwMode="auto">
          <a:xfrm>
            <a:off x="3581400" y="3048001"/>
            <a:ext cx="1447800" cy="646113"/>
          </a:xfrm>
          <a:prstGeom prst="rect">
            <a:avLst/>
          </a:prstGeom>
          <a:noFill/>
          <a:ln w="9525">
            <a:noFill/>
            <a:miter lim="800000"/>
            <a:headEnd/>
            <a:tailEnd/>
          </a:ln>
        </p:spPr>
        <p:txBody>
          <a:bodyPr>
            <a:spAutoFit/>
          </a:bodyPr>
          <a:lstStyle/>
          <a:p>
            <a:r>
              <a:rPr lang="en-US">
                <a:latin typeface="Rockwell" pitchFamily="18" charset="0"/>
              </a:rPr>
              <a:t>Bacteria 1:</a:t>
            </a:r>
          </a:p>
          <a:p>
            <a:r>
              <a:rPr lang="en-US">
                <a:latin typeface="Rockwell" pitchFamily="18" charset="0"/>
              </a:rPr>
              <a:t>20˚C</a:t>
            </a:r>
          </a:p>
        </p:txBody>
      </p:sp>
      <p:sp>
        <p:nvSpPr>
          <p:cNvPr id="23597" name="TextBox 48"/>
          <p:cNvSpPr txBox="1">
            <a:spLocks noChangeArrowheads="1"/>
          </p:cNvSpPr>
          <p:nvPr/>
        </p:nvSpPr>
        <p:spPr bwMode="auto">
          <a:xfrm>
            <a:off x="4876800" y="4114801"/>
            <a:ext cx="1447800" cy="646113"/>
          </a:xfrm>
          <a:prstGeom prst="rect">
            <a:avLst/>
          </a:prstGeom>
          <a:noFill/>
          <a:ln w="9525">
            <a:noFill/>
            <a:miter lim="800000"/>
            <a:headEnd/>
            <a:tailEnd/>
          </a:ln>
        </p:spPr>
        <p:txBody>
          <a:bodyPr>
            <a:spAutoFit/>
          </a:bodyPr>
          <a:lstStyle/>
          <a:p>
            <a:r>
              <a:rPr lang="en-US">
                <a:latin typeface="Rockwell" pitchFamily="18" charset="0"/>
              </a:rPr>
              <a:t>Bacteria 1:</a:t>
            </a:r>
          </a:p>
          <a:p>
            <a:r>
              <a:rPr lang="en-US">
                <a:latin typeface="Rockwell" pitchFamily="18" charset="0"/>
              </a:rPr>
              <a:t>25˚C</a:t>
            </a:r>
          </a:p>
        </p:txBody>
      </p:sp>
      <p:sp>
        <p:nvSpPr>
          <p:cNvPr id="23598" name="TextBox 49"/>
          <p:cNvSpPr txBox="1">
            <a:spLocks noChangeArrowheads="1"/>
          </p:cNvSpPr>
          <p:nvPr/>
        </p:nvSpPr>
        <p:spPr bwMode="auto">
          <a:xfrm>
            <a:off x="6477000" y="3048001"/>
            <a:ext cx="1447800" cy="646113"/>
          </a:xfrm>
          <a:prstGeom prst="rect">
            <a:avLst/>
          </a:prstGeom>
          <a:noFill/>
          <a:ln w="9525">
            <a:noFill/>
            <a:miter lim="800000"/>
            <a:headEnd/>
            <a:tailEnd/>
          </a:ln>
        </p:spPr>
        <p:txBody>
          <a:bodyPr>
            <a:spAutoFit/>
          </a:bodyPr>
          <a:lstStyle/>
          <a:p>
            <a:r>
              <a:rPr lang="en-US">
                <a:latin typeface="Rockwell" pitchFamily="18" charset="0"/>
              </a:rPr>
              <a:t>Bacteria 1:</a:t>
            </a:r>
          </a:p>
          <a:p>
            <a:r>
              <a:rPr lang="en-US">
                <a:latin typeface="Rockwell" pitchFamily="18" charset="0"/>
              </a:rPr>
              <a:t>30˚C</a:t>
            </a:r>
          </a:p>
        </p:txBody>
      </p:sp>
      <p:sp>
        <p:nvSpPr>
          <p:cNvPr id="23599" name="TextBox 50"/>
          <p:cNvSpPr txBox="1">
            <a:spLocks noChangeArrowheads="1"/>
          </p:cNvSpPr>
          <p:nvPr/>
        </p:nvSpPr>
        <p:spPr bwMode="auto">
          <a:xfrm>
            <a:off x="7772400" y="4419601"/>
            <a:ext cx="1447800" cy="646113"/>
          </a:xfrm>
          <a:prstGeom prst="rect">
            <a:avLst/>
          </a:prstGeom>
          <a:noFill/>
          <a:ln w="9525">
            <a:noFill/>
            <a:miter lim="800000"/>
            <a:headEnd/>
            <a:tailEnd/>
          </a:ln>
        </p:spPr>
        <p:txBody>
          <a:bodyPr>
            <a:spAutoFit/>
          </a:bodyPr>
          <a:lstStyle/>
          <a:p>
            <a:r>
              <a:rPr lang="en-US">
                <a:latin typeface="Rockwell" pitchFamily="18" charset="0"/>
              </a:rPr>
              <a:t>Bacteria 1:</a:t>
            </a:r>
          </a:p>
          <a:p>
            <a:r>
              <a:rPr lang="en-US">
                <a:latin typeface="Rockwell" pitchFamily="18" charset="0"/>
              </a:rPr>
              <a:t>35˚C</a:t>
            </a:r>
          </a:p>
        </p:txBody>
      </p:sp>
      <p:sp>
        <p:nvSpPr>
          <p:cNvPr id="23600" name="TextBox 51"/>
          <p:cNvSpPr txBox="1">
            <a:spLocks noChangeArrowheads="1"/>
          </p:cNvSpPr>
          <p:nvPr/>
        </p:nvSpPr>
        <p:spPr bwMode="auto">
          <a:xfrm>
            <a:off x="9220200" y="3124201"/>
            <a:ext cx="1447800" cy="646113"/>
          </a:xfrm>
          <a:prstGeom prst="rect">
            <a:avLst/>
          </a:prstGeom>
          <a:noFill/>
          <a:ln w="9525">
            <a:noFill/>
            <a:miter lim="800000"/>
            <a:headEnd/>
            <a:tailEnd/>
          </a:ln>
        </p:spPr>
        <p:txBody>
          <a:bodyPr>
            <a:spAutoFit/>
          </a:bodyPr>
          <a:lstStyle/>
          <a:p>
            <a:r>
              <a:rPr lang="en-US">
                <a:latin typeface="Rockwell" pitchFamily="18" charset="0"/>
              </a:rPr>
              <a:t>Bacteria 1:</a:t>
            </a:r>
          </a:p>
          <a:p>
            <a:r>
              <a:rPr lang="en-US">
                <a:latin typeface="Rockwell" pitchFamily="18" charset="0"/>
              </a:rPr>
              <a:t>40˚C</a:t>
            </a:r>
          </a:p>
        </p:txBody>
      </p:sp>
      <p:sp>
        <p:nvSpPr>
          <p:cNvPr id="53" name="TextBox 52"/>
          <p:cNvSpPr txBox="1"/>
          <p:nvPr/>
        </p:nvSpPr>
        <p:spPr>
          <a:xfrm>
            <a:off x="2819400" y="5257801"/>
            <a:ext cx="7010400" cy="923925"/>
          </a:xfrm>
          <a:prstGeom prst="rect">
            <a:avLst/>
          </a:prstGeom>
          <a:noFill/>
        </p:spPr>
        <p:txBody>
          <a:bodyPr>
            <a:spAutoFit/>
          </a:bodyPr>
          <a:lstStyle/>
          <a:p>
            <a:pPr>
              <a:defRPr/>
            </a:pPr>
            <a:r>
              <a:rPr lang="en-US" i="1" dirty="0">
                <a:solidFill>
                  <a:schemeClr val="accent3"/>
                </a:solidFill>
              </a:rPr>
              <a:t>What do you notice in general terms about the colonies of bacteria as temperature goes up?</a:t>
            </a:r>
          </a:p>
          <a:p>
            <a:pPr>
              <a:defRPr/>
            </a:pPr>
            <a:r>
              <a:rPr lang="en-US" i="1" dirty="0">
                <a:solidFill>
                  <a:schemeClr val="accent3"/>
                </a:solidFill>
              </a:rPr>
              <a:t>What is one explanation as to why there are no bacteria at 40˚C?</a:t>
            </a:r>
          </a:p>
        </p:txBody>
      </p:sp>
      <p:sp>
        <p:nvSpPr>
          <p:cNvPr id="50" name="Oval 49"/>
          <p:cNvSpPr/>
          <p:nvPr/>
        </p:nvSpPr>
        <p:spPr>
          <a:xfrm>
            <a:off x="9296400" y="1828800"/>
            <a:ext cx="304800" cy="3048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79598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fontScale="90000"/>
          </a:bodyPr>
          <a:lstStyle/>
          <a:p>
            <a:pPr marL="54864">
              <a:defRPr/>
            </a:pPr>
            <a:r>
              <a:rPr lang="en-US" dirty="0" smtClean="0">
                <a:solidFill>
                  <a:schemeClr val="tx2">
                    <a:tint val="100000"/>
                    <a:shade val="90000"/>
                    <a:satMod val="250000"/>
                    <a:alpha val="100000"/>
                  </a:schemeClr>
                </a:solidFill>
              </a:rPr>
              <a:t>5) Now let’s analyze the results:</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Let’s present it graphically </a:t>
            </a:r>
            <a:r>
              <a:rPr lang="en-US" dirty="0" smtClean="0">
                <a:solidFill>
                  <a:schemeClr val="tx2">
                    <a:tint val="100000"/>
                    <a:shade val="90000"/>
                    <a:satMod val="250000"/>
                    <a:alpha val="100000"/>
                  </a:schemeClr>
                </a:solidFill>
                <a:sym typeface="Wingdings" pitchFamily="2" charset="2"/>
              </a:rPr>
              <a:t></a:t>
            </a:r>
            <a:endParaRPr lang="en-US" dirty="0">
              <a:solidFill>
                <a:schemeClr val="tx2">
                  <a:tint val="100000"/>
                  <a:shade val="90000"/>
                  <a:satMod val="250000"/>
                  <a:alpha val="100000"/>
                </a:schemeClr>
              </a:solidFill>
            </a:endParaRPr>
          </a:p>
        </p:txBody>
      </p:sp>
      <p:graphicFrame>
        <p:nvGraphicFramePr>
          <p:cNvPr id="4" name="Chart 3"/>
          <p:cNvGraphicFramePr/>
          <p:nvPr/>
        </p:nvGraphicFramePr>
        <p:xfrm>
          <a:off x="2133600" y="1371600"/>
          <a:ext cx="815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TextBox 4"/>
          <p:cNvSpPr txBox="1">
            <a:spLocks noChangeArrowheads="1"/>
          </p:cNvSpPr>
          <p:nvPr/>
        </p:nvSpPr>
        <p:spPr bwMode="auto">
          <a:xfrm rot="10800000">
            <a:off x="1752750" y="2209800"/>
            <a:ext cx="461665" cy="2971800"/>
          </a:xfrm>
          <a:prstGeom prst="rect">
            <a:avLst/>
          </a:prstGeom>
          <a:noFill/>
          <a:ln w="9525">
            <a:noFill/>
            <a:miter lim="800000"/>
            <a:headEnd/>
            <a:tailEnd/>
          </a:ln>
        </p:spPr>
        <p:txBody>
          <a:bodyPr vert="eaVert">
            <a:spAutoFit/>
          </a:bodyPr>
          <a:lstStyle/>
          <a:p>
            <a:r>
              <a:rPr lang="en-US">
                <a:latin typeface="Rockwell" pitchFamily="18" charset="0"/>
              </a:rPr>
              <a:t>No. of  bacterial colonies</a:t>
            </a:r>
          </a:p>
        </p:txBody>
      </p:sp>
      <p:sp>
        <p:nvSpPr>
          <p:cNvPr id="24581" name="TextBox 5"/>
          <p:cNvSpPr txBox="1">
            <a:spLocks noChangeArrowheads="1"/>
          </p:cNvSpPr>
          <p:nvPr/>
        </p:nvSpPr>
        <p:spPr bwMode="auto">
          <a:xfrm>
            <a:off x="4648200" y="6324600"/>
            <a:ext cx="2438400" cy="369888"/>
          </a:xfrm>
          <a:prstGeom prst="rect">
            <a:avLst/>
          </a:prstGeom>
          <a:noFill/>
          <a:ln w="9525">
            <a:noFill/>
            <a:miter lim="800000"/>
            <a:headEnd/>
            <a:tailEnd/>
          </a:ln>
        </p:spPr>
        <p:txBody>
          <a:bodyPr>
            <a:spAutoFit/>
          </a:bodyPr>
          <a:lstStyle/>
          <a:p>
            <a:r>
              <a:rPr lang="en-US">
                <a:latin typeface="Rockwell" pitchFamily="18" charset="0"/>
              </a:rPr>
              <a:t>Temperature (˚C)</a:t>
            </a:r>
          </a:p>
        </p:txBody>
      </p:sp>
    </p:spTree>
    <p:extLst>
      <p:ext uri="{BB962C8B-B14F-4D97-AF65-F5344CB8AC3E}">
        <p14:creationId xmlns:p14="http://schemas.microsoft.com/office/powerpoint/2010/main" val="1635729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3536"/>
            <a:ext cx="8229600" cy="1143000"/>
          </a:xfrm>
        </p:spPr>
        <p:txBody>
          <a:bodyPr/>
          <a:lstStyle/>
          <a:p>
            <a:pPr marL="54864">
              <a:defRPr/>
            </a:pPr>
            <a:r>
              <a:rPr lang="en-US" dirty="0" smtClean="0">
                <a:solidFill>
                  <a:schemeClr val="tx2">
                    <a:tint val="100000"/>
                    <a:shade val="90000"/>
                    <a:satMod val="250000"/>
                    <a:alpha val="100000"/>
                  </a:schemeClr>
                </a:solidFill>
              </a:rPr>
              <a:t>6) Make a Conclusion</a:t>
            </a:r>
            <a:endParaRPr lang="en-US" dirty="0">
              <a:solidFill>
                <a:schemeClr val="tx2">
                  <a:tint val="100000"/>
                  <a:shade val="90000"/>
                  <a:satMod val="250000"/>
                  <a:alpha val="100000"/>
                </a:schemeClr>
              </a:solidFill>
            </a:endParaRPr>
          </a:p>
        </p:txBody>
      </p:sp>
      <p:sp>
        <p:nvSpPr>
          <p:cNvPr id="5" name="Content Placeholder 4"/>
          <p:cNvSpPr>
            <a:spLocks noGrp="1"/>
          </p:cNvSpPr>
          <p:nvPr>
            <p:ph idx="1"/>
          </p:nvPr>
        </p:nvSpPr>
        <p:spPr/>
        <p:txBody>
          <a:bodyPr>
            <a:normAutofit/>
          </a:bodyPr>
          <a:lstStyle/>
          <a:p>
            <a:pPr>
              <a:spcBef>
                <a:spcPts val="0"/>
              </a:spcBef>
              <a:buFont typeface="Wingdings 2"/>
              <a:buChar char=""/>
              <a:defRPr/>
            </a:pPr>
            <a:r>
              <a:rPr lang="en-US" dirty="0" smtClean="0"/>
              <a:t>We can conclude that </a:t>
            </a:r>
            <a:r>
              <a:rPr lang="en-US" dirty="0" smtClean="0">
                <a:solidFill>
                  <a:srgbClr val="FF0000"/>
                </a:solidFill>
              </a:rPr>
              <a:t>increasing temperature increases bacterial growth of bacteria 1. However, if the temperature is raised between 35-40˚C, the bacterial growth ceases.</a:t>
            </a:r>
            <a:r>
              <a:rPr lang="en-US" dirty="0" smtClean="0">
                <a:solidFill>
                  <a:schemeClr val="accent3"/>
                </a:solidFill>
              </a:rPr>
              <a:t/>
            </a:r>
            <a:br>
              <a:rPr lang="en-US" dirty="0" smtClean="0">
                <a:solidFill>
                  <a:schemeClr val="accent3"/>
                </a:solidFill>
              </a:rPr>
            </a:br>
            <a:endParaRPr lang="en-US" dirty="0" smtClean="0">
              <a:solidFill>
                <a:schemeClr val="accent3"/>
              </a:solidFill>
            </a:endParaRPr>
          </a:p>
          <a:p>
            <a:pPr>
              <a:spcBef>
                <a:spcPts val="0"/>
              </a:spcBef>
              <a:buFont typeface="Wingdings 2"/>
              <a:buChar char=""/>
              <a:defRPr/>
            </a:pPr>
            <a:r>
              <a:rPr lang="en-US" i="1" dirty="0"/>
              <a:t>Possible experiments to further understand this phenomenon of bacterial growth???</a:t>
            </a:r>
          </a:p>
        </p:txBody>
      </p:sp>
    </p:spTree>
    <p:extLst>
      <p:ext uri="{BB962C8B-B14F-4D97-AF65-F5344CB8AC3E}">
        <p14:creationId xmlns:p14="http://schemas.microsoft.com/office/powerpoint/2010/main" val="3140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Now… </a:t>
            </a:r>
            <a:endParaRPr lang="en-US" dirty="0"/>
          </a:p>
        </p:txBody>
      </p:sp>
      <p:sp>
        <p:nvSpPr>
          <p:cNvPr id="3" name="Content Placeholder 2"/>
          <p:cNvSpPr>
            <a:spLocks noGrp="1"/>
          </p:cNvSpPr>
          <p:nvPr>
            <p:ph idx="1"/>
          </p:nvPr>
        </p:nvSpPr>
        <p:spPr/>
        <p:txBody>
          <a:bodyPr/>
          <a:lstStyle/>
          <a:p>
            <a:pPr marL="0" indent="0">
              <a:buNone/>
            </a:pPr>
            <a:r>
              <a:rPr lang="en-US" dirty="0" smtClean="0"/>
              <a:t>5 minute experiment</a:t>
            </a:r>
            <a:br>
              <a:rPr lang="en-US" dirty="0" smtClean="0"/>
            </a:br>
            <a:r>
              <a:rPr lang="en-US" dirty="0" smtClean="0"/>
              <a:t>Think of a question, any question and expand on your question using the scientific method. Formulate a hypothesis, conduct an experiment, analyze the results, write out a conclusion. </a:t>
            </a:r>
            <a:br>
              <a:rPr lang="en-US" dirty="0" smtClean="0"/>
            </a:br>
            <a:r>
              <a:rPr lang="en-US" dirty="0" smtClean="0"/>
              <a:t>E.g. Does crumpled paper fall faster to the ground than folded paper?</a:t>
            </a:r>
            <a:br>
              <a:rPr lang="en-US" dirty="0" smtClean="0"/>
            </a:br>
            <a:r>
              <a:rPr lang="en-US" dirty="0" smtClean="0"/>
              <a:t>        What is the most popular color of shirt in this class?</a:t>
            </a:r>
            <a:br>
              <a:rPr lang="en-US" dirty="0" smtClean="0"/>
            </a:br>
            <a:r>
              <a:rPr lang="en-US" dirty="0" smtClean="0"/>
              <a:t/>
            </a:r>
            <a:br>
              <a:rPr lang="en-US" dirty="0" smtClean="0"/>
            </a:br>
            <a:r>
              <a:rPr lang="en-US" dirty="0" smtClean="0"/>
              <a:t>Get creative, but don’t forget the fundamentals of Lab Safety which we have just discussed! Submit your conclusions and results to </a:t>
            </a:r>
            <a:r>
              <a:rPr lang="en-US" dirty="0" err="1" smtClean="0"/>
              <a:t>Mr.Hill</a:t>
            </a:r>
            <a:endParaRPr lang="en-US" dirty="0"/>
          </a:p>
        </p:txBody>
      </p:sp>
    </p:spTree>
    <p:extLst>
      <p:ext uri="{BB962C8B-B14F-4D97-AF65-F5344CB8AC3E}">
        <p14:creationId xmlns:p14="http://schemas.microsoft.com/office/powerpoint/2010/main" val="33780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4068"/>
            <a:ext cx="10515600" cy="6254151"/>
          </a:xfrm>
        </p:spPr>
        <p:txBody>
          <a:bodyPr>
            <a:normAutofit fontScale="77500" lnSpcReduction="20000"/>
          </a:bodyPr>
          <a:lstStyle/>
          <a:p>
            <a:pPr marL="0" indent="0">
              <a:buNone/>
            </a:pPr>
            <a:r>
              <a:rPr lang="en-US" sz="3600" dirty="0" smtClean="0"/>
              <a:t>Question:</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Prior Knowledge/Research:</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Hypothesis:</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Steps in Exp.:</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Results:</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Conclusion:</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9249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16486"/>
            <a:ext cx="5157787" cy="823912"/>
          </a:xfrm>
        </p:spPr>
        <p:txBody>
          <a:bodyPr/>
          <a:lstStyle/>
          <a:p>
            <a:r>
              <a:rPr lang="en-US" dirty="0" smtClean="0"/>
              <a:t>2a. Pair Up</a:t>
            </a:r>
            <a:endParaRPr lang="en-US" dirty="0"/>
          </a:p>
        </p:txBody>
      </p:sp>
      <p:sp>
        <p:nvSpPr>
          <p:cNvPr id="6" name="Content Placeholder 5"/>
          <p:cNvSpPr>
            <a:spLocks noGrp="1"/>
          </p:cNvSpPr>
          <p:nvPr>
            <p:ph sz="half" idx="2"/>
          </p:nvPr>
        </p:nvSpPr>
        <p:spPr>
          <a:xfrm>
            <a:off x="746003" y="840398"/>
            <a:ext cx="5157787" cy="5701079"/>
          </a:xfrm>
        </p:spPr>
        <p:txBody>
          <a:bodyPr>
            <a:normAutofit/>
          </a:bodyPr>
          <a:lstStyle/>
          <a:p>
            <a:r>
              <a:rPr lang="en-US" dirty="0" smtClean="0"/>
              <a:t>Discuss Ideas In terms of how biologists conduct themselves at work</a:t>
            </a:r>
          </a:p>
          <a:p>
            <a:r>
              <a:rPr lang="en-US" dirty="0" smtClean="0"/>
              <a:t>Examples:</a:t>
            </a:r>
          </a:p>
          <a:p>
            <a:pPr lvl="1"/>
            <a:r>
              <a:rPr lang="en-US" dirty="0" smtClean="0"/>
              <a:t>Behavior</a:t>
            </a:r>
          </a:p>
          <a:p>
            <a:pPr lvl="1"/>
            <a:r>
              <a:rPr lang="en-US" dirty="0" smtClean="0"/>
              <a:t>Punctuality</a:t>
            </a:r>
          </a:p>
          <a:p>
            <a:pPr lvl="1"/>
            <a:r>
              <a:rPr lang="en-US" dirty="0" smtClean="0"/>
              <a:t>Professionalism</a:t>
            </a:r>
          </a:p>
          <a:p>
            <a:pPr lvl="1"/>
            <a:r>
              <a:rPr lang="en-US" dirty="0" smtClean="0"/>
              <a:t>Etc. </a:t>
            </a:r>
          </a:p>
          <a:p>
            <a:r>
              <a:rPr lang="en-US" dirty="0" smtClean="0"/>
              <a:t>Come up with ~3-4 ideas (Write on White Boards)</a:t>
            </a:r>
            <a:endParaRPr lang="en-US" dirty="0"/>
          </a:p>
        </p:txBody>
      </p:sp>
      <p:sp>
        <p:nvSpPr>
          <p:cNvPr id="7" name="Text Placeholder 6"/>
          <p:cNvSpPr>
            <a:spLocks noGrp="1"/>
          </p:cNvSpPr>
          <p:nvPr>
            <p:ph type="body" sz="quarter" idx="3"/>
          </p:nvPr>
        </p:nvSpPr>
        <p:spPr>
          <a:xfrm>
            <a:off x="6172200" y="16486"/>
            <a:ext cx="5183188" cy="823912"/>
          </a:xfrm>
        </p:spPr>
        <p:txBody>
          <a:bodyPr/>
          <a:lstStyle/>
          <a:p>
            <a:r>
              <a:rPr lang="en-US" dirty="0" smtClean="0"/>
              <a:t>2b. Group Up</a:t>
            </a:r>
            <a:endParaRPr lang="en-US" dirty="0"/>
          </a:p>
        </p:txBody>
      </p:sp>
      <p:sp>
        <p:nvSpPr>
          <p:cNvPr id="8" name="Content Placeholder 7"/>
          <p:cNvSpPr>
            <a:spLocks noGrp="1"/>
          </p:cNvSpPr>
          <p:nvPr>
            <p:ph sz="quarter" idx="4"/>
          </p:nvPr>
        </p:nvSpPr>
        <p:spPr>
          <a:xfrm>
            <a:off x="6172200" y="840398"/>
            <a:ext cx="5183188" cy="5349265"/>
          </a:xfrm>
        </p:spPr>
        <p:txBody>
          <a:bodyPr/>
          <a:lstStyle/>
          <a:p>
            <a:r>
              <a:rPr lang="en-US" dirty="0" smtClean="0"/>
              <a:t>Join another pair</a:t>
            </a:r>
          </a:p>
          <a:p>
            <a:r>
              <a:rPr lang="en-US" dirty="0" smtClean="0"/>
              <a:t>Discuss the ideas/thoughts that you have come up with</a:t>
            </a:r>
          </a:p>
          <a:p>
            <a:r>
              <a:rPr lang="en-US" dirty="0" smtClean="0"/>
              <a:t>Pick the top ideas between the group</a:t>
            </a:r>
            <a:endParaRPr lang="en-US" dirty="0"/>
          </a:p>
        </p:txBody>
      </p:sp>
    </p:spTree>
    <p:extLst>
      <p:ext uri="{BB962C8B-B14F-4D97-AF65-F5344CB8AC3E}">
        <p14:creationId xmlns:p14="http://schemas.microsoft.com/office/powerpoint/2010/main" val="7691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3. Share</a:t>
            </a:r>
            <a:endParaRPr lang="en-US" dirty="0"/>
          </a:p>
        </p:txBody>
      </p:sp>
      <p:sp>
        <p:nvSpPr>
          <p:cNvPr id="8" name="Content Placeholder 7"/>
          <p:cNvSpPr>
            <a:spLocks noGrp="1"/>
          </p:cNvSpPr>
          <p:nvPr>
            <p:ph idx="1"/>
          </p:nvPr>
        </p:nvSpPr>
        <p:spPr/>
        <p:txBody>
          <a:bodyPr>
            <a:normAutofit/>
          </a:bodyPr>
          <a:lstStyle/>
          <a:p>
            <a:r>
              <a:rPr lang="en-US" dirty="0" smtClean="0"/>
              <a:t>Each Group of 4 will share out their best Idea with the class and post them up on the White Board</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994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Rules I Would Like to Add…</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Technology In the Classroom</a:t>
            </a:r>
          </a:p>
          <a:p>
            <a:pPr marL="971550" lvl="1" indent="-514350">
              <a:buFont typeface="+mj-lt"/>
              <a:buAutoNum type="romanUcPeriod"/>
            </a:pPr>
            <a:r>
              <a:rPr lang="en-US" dirty="0" smtClean="0"/>
              <a:t>Technology is a branch of science, and an amazing tool which has advanced and connected us in many ways.</a:t>
            </a:r>
          </a:p>
          <a:p>
            <a:pPr marL="971550" lvl="1" indent="-514350">
              <a:buFont typeface="+mj-lt"/>
              <a:buAutoNum type="romanUcPeriod"/>
            </a:pPr>
            <a:r>
              <a:rPr lang="en-US" dirty="0" smtClean="0"/>
              <a:t>However, texting “Susie” or “Jimmy” while </a:t>
            </a:r>
            <a:r>
              <a:rPr lang="en-US" dirty="0" err="1" smtClean="0"/>
              <a:t>Mr.Hill</a:t>
            </a:r>
            <a:r>
              <a:rPr lang="en-US" dirty="0" smtClean="0"/>
              <a:t> or one of your peers is talking does not necessarily advance our world, or our learning, in the same way</a:t>
            </a:r>
          </a:p>
          <a:p>
            <a:pPr marL="971550" lvl="1" indent="-514350">
              <a:buFont typeface="+mj-lt"/>
              <a:buAutoNum type="romanUcPeriod"/>
            </a:pPr>
            <a:r>
              <a:rPr lang="en-US" dirty="0" smtClean="0"/>
              <a:t>During free work time, personal device use is encouraged, as long as it is being used responsibly for the task at hand. </a:t>
            </a:r>
          </a:p>
          <a:p>
            <a:pPr marL="514350" indent="-514350">
              <a:buFont typeface="+mj-lt"/>
              <a:buAutoNum type="arabicPeriod"/>
            </a:pPr>
            <a:r>
              <a:rPr lang="en-US" dirty="0" smtClean="0"/>
              <a:t>Food and Drink</a:t>
            </a:r>
          </a:p>
          <a:p>
            <a:pPr marL="971550" lvl="1" indent="-514350">
              <a:buFont typeface="+mj-lt"/>
              <a:buAutoNum type="romanUcPeriod"/>
            </a:pPr>
            <a:r>
              <a:rPr lang="en-US" dirty="0" smtClean="0"/>
              <a:t>Water will be permitted, but ingesting other food/drink may be a safety hazard while working in a laboratory environment.</a:t>
            </a:r>
          </a:p>
          <a:p>
            <a:pPr marL="971550" lvl="1" indent="-514350">
              <a:buFont typeface="+mj-lt"/>
              <a:buAutoNum type="romanUcPeriod"/>
            </a:pPr>
            <a:endParaRPr lang="en-US" dirty="0" smtClean="0"/>
          </a:p>
        </p:txBody>
      </p:sp>
    </p:spTree>
    <p:extLst>
      <p:ext uri="{BB962C8B-B14F-4D97-AF65-F5344CB8AC3E}">
        <p14:creationId xmlns:p14="http://schemas.microsoft.com/office/powerpoint/2010/main" val="39002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36916"/>
            <a:ext cx="9144000" cy="999515"/>
          </a:xfrm>
        </p:spPr>
        <p:txBody>
          <a:bodyPr/>
          <a:lstStyle/>
          <a:p>
            <a:r>
              <a:rPr lang="en-US" dirty="0" smtClean="0"/>
              <a:t>LAB SAFETY</a:t>
            </a:r>
            <a:endParaRPr lang="en-US" dirty="0"/>
          </a:p>
        </p:txBody>
      </p:sp>
      <p:pic>
        <p:nvPicPr>
          <p:cNvPr id="2050" name="Picture 2" descr="http://csasscience7.weebly.com/uploads/1/9/7/2/19729521/9505535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672738"/>
            <a:ext cx="3124200" cy="4828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386754" y="1672737"/>
            <a:ext cx="5715000" cy="4828442"/>
          </a:xfrm>
          <a:prstGeom prst="rect">
            <a:avLst/>
          </a:prstGeom>
        </p:spPr>
      </p:pic>
    </p:spTree>
    <p:extLst>
      <p:ext uri="{BB962C8B-B14F-4D97-AF65-F5344CB8AC3E}">
        <p14:creationId xmlns:p14="http://schemas.microsoft.com/office/powerpoint/2010/main" val="257335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Precautions</a:t>
            </a:r>
            <a:endParaRPr lang="en-US" dirty="0"/>
          </a:p>
        </p:txBody>
      </p:sp>
      <p:sp>
        <p:nvSpPr>
          <p:cNvPr id="3" name="Content Placeholder 2"/>
          <p:cNvSpPr>
            <a:spLocks noGrp="1"/>
          </p:cNvSpPr>
          <p:nvPr>
            <p:ph idx="1"/>
          </p:nvPr>
        </p:nvSpPr>
        <p:spPr/>
        <p:txBody>
          <a:bodyPr>
            <a:normAutofit/>
          </a:bodyPr>
          <a:lstStyle/>
          <a:p>
            <a:pPr marL="514350" indent="-514350">
              <a:buAutoNum type="alphaUcParenR"/>
            </a:pPr>
            <a:r>
              <a:rPr lang="en-US" dirty="0" smtClean="0"/>
              <a:t>General</a:t>
            </a:r>
          </a:p>
          <a:p>
            <a:pPr lvl="1"/>
            <a:r>
              <a:rPr lang="en-US" dirty="0" smtClean="0"/>
              <a:t>Always read and review lab manual before starting an experiment</a:t>
            </a:r>
          </a:p>
          <a:p>
            <a:pPr lvl="1"/>
            <a:r>
              <a:rPr lang="en-US" dirty="0" smtClean="0"/>
              <a:t>Never touch chemicals with hands, taste or inhale</a:t>
            </a:r>
          </a:p>
          <a:p>
            <a:pPr lvl="1"/>
            <a:r>
              <a:rPr lang="en-US" dirty="0" smtClean="0"/>
              <a:t>Wear Safety Goggles</a:t>
            </a:r>
          </a:p>
          <a:p>
            <a:pPr lvl="1"/>
            <a:r>
              <a:rPr lang="en-US" dirty="0" smtClean="0"/>
              <a:t>ALWAYS WASH YOUR HANDS FOLLOWING LABS</a:t>
            </a:r>
          </a:p>
          <a:p>
            <a:pPr lvl="1"/>
            <a:r>
              <a:rPr lang="en-US" dirty="0" smtClean="0"/>
              <a:t>Know Location of Emergency Supplies</a:t>
            </a:r>
          </a:p>
          <a:p>
            <a:pPr marL="0" indent="0">
              <a:buNone/>
            </a:pPr>
            <a:r>
              <a:rPr lang="en-US" dirty="0" smtClean="0"/>
              <a:t>B) Sharp Instruments</a:t>
            </a:r>
          </a:p>
          <a:p>
            <a:pPr lvl="1"/>
            <a:r>
              <a:rPr lang="en-US" dirty="0" smtClean="0"/>
              <a:t>Use Scissors instead of scalpel when applicable</a:t>
            </a:r>
          </a:p>
          <a:p>
            <a:pPr lvl="1"/>
            <a:r>
              <a:rPr lang="en-US" dirty="0" smtClean="0"/>
              <a:t>Never dissect a hand-held specimen</a:t>
            </a:r>
          </a:p>
          <a:p>
            <a:pPr lvl="1"/>
            <a:r>
              <a:rPr lang="en-US" dirty="0" smtClean="0"/>
              <a:t>Only use 1 edge razor blades </a:t>
            </a:r>
            <a:endParaRPr lang="en-US" dirty="0"/>
          </a:p>
        </p:txBody>
      </p:sp>
      <p:pic>
        <p:nvPicPr>
          <p:cNvPr id="4" name="Picture 3"/>
          <p:cNvPicPr>
            <a:picLocks noChangeAspect="1"/>
          </p:cNvPicPr>
          <p:nvPr/>
        </p:nvPicPr>
        <p:blipFill>
          <a:blip r:embed="rId2"/>
          <a:stretch>
            <a:fillRect/>
          </a:stretch>
        </p:blipFill>
        <p:spPr>
          <a:xfrm>
            <a:off x="8222088" y="2657341"/>
            <a:ext cx="3810000" cy="3810000"/>
          </a:xfrm>
          <a:prstGeom prst="rect">
            <a:avLst/>
          </a:prstGeom>
        </p:spPr>
      </p:pic>
    </p:spTree>
    <p:extLst>
      <p:ext uri="{BB962C8B-B14F-4D97-AF65-F5344CB8AC3E}">
        <p14:creationId xmlns:p14="http://schemas.microsoft.com/office/powerpoint/2010/main" val="6522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Precautions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C) Glassware</a:t>
            </a:r>
          </a:p>
          <a:p>
            <a:pPr lvl="1"/>
            <a:r>
              <a:rPr lang="en-US" dirty="0" smtClean="0"/>
              <a:t>Discard broken or chipped glassware in appropriate bin</a:t>
            </a:r>
          </a:p>
          <a:p>
            <a:pPr marL="0" indent="0">
              <a:buNone/>
            </a:pPr>
            <a:r>
              <a:rPr lang="en-US" dirty="0" smtClean="0"/>
              <a:t>D) Heating Materials</a:t>
            </a:r>
          </a:p>
          <a:p>
            <a:pPr lvl="1"/>
            <a:r>
              <a:rPr lang="en-US" dirty="0" smtClean="0"/>
              <a:t>Use only heat resistant glassware</a:t>
            </a:r>
          </a:p>
          <a:p>
            <a:pPr lvl="1"/>
            <a:r>
              <a:rPr lang="en-US" dirty="0" smtClean="0"/>
              <a:t>Never directly touch hot glassware!</a:t>
            </a:r>
          </a:p>
          <a:p>
            <a:pPr lvl="1"/>
            <a:r>
              <a:rPr lang="en-US" dirty="0" smtClean="0"/>
              <a:t>Keep hair and any loose clothing away from open flame</a:t>
            </a:r>
          </a:p>
        </p:txBody>
      </p:sp>
      <p:pic>
        <p:nvPicPr>
          <p:cNvPr id="4" name="Picture 3"/>
          <p:cNvPicPr>
            <a:picLocks noChangeAspect="1"/>
          </p:cNvPicPr>
          <p:nvPr/>
        </p:nvPicPr>
        <p:blipFill>
          <a:blip r:embed="rId2"/>
          <a:stretch>
            <a:fillRect/>
          </a:stretch>
        </p:blipFill>
        <p:spPr>
          <a:xfrm>
            <a:off x="9062434" y="3076083"/>
            <a:ext cx="2743200" cy="3429000"/>
          </a:xfrm>
          <a:prstGeom prst="rect">
            <a:avLst/>
          </a:prstGeom>
        </p:spPr>
      </p:pic>
    </p:spTree>
    <p:extLst>
      <p:ext uri="{BB962C8B-B14F-4D97-AF65-F5344CB8AC3E}">
        <p14:creationId xmlns:p14="http://schemas.microsoft.com/office/powerpoint/2010/main" val="23751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Welcome to Biology 11&amp;quot;&quot;/&gt;&lt;property id=&quot;20307&quot; value=&quot;256&quot;/&gt;&lt;/object&gt;&lt;object type=&quot;3&quot; unique_id=&quot;10011&quot;&gt;&lt;property id=&quot;20148&quot; value=&quot;5&quot;/&gt;&lt;property id=&quot;20300&quot; value=&quot;Slide 2 - &amp;quot;My Goal For This Course:&amp;quot;&quot;/&gt;&lt;property id=&quot;20307&quot; value=&quot;264&quot;/&gt;&lt;/object&gt;&lt;object type=&quot;3&quot; unique_id=&quot;10013&quot;&gt;&lt;property id=&quot;20148&quot; value=&quot;5&quot;/&gt;&lt;property id=&quot;20300&quot; value=&quot;Slide 3 - &amp;quot;Welcome, Biologists!&amp;quot;&quot;/&gt;&lt;property id=&quot;20307&quot; value=&quot;261&quot;/&gt;&lt;/object&gt;&lt;object type=&quot;3&quot; unique_id=&quot;10014&quot;&gt;&lt;property id=&quot;20148&quot; value=&quot;5&quot;/&gt;&lt;property id=&quot;20300&quot; value=&quot;Slide 4&quot;/&gt;&lt;property id=&quot;20307&quot; value=&quot;262&quot;/&gt;&lt;/object&gt;&lt;object type=&quot;3&quot; unique_id=&quot;10015&quot;&gt;&lt;property id=&quot;20148&quot; value=&quot;5&quot;/&gt;&lt;property id=&quot;20300&quot; value=&quot;Slide 5 - &amp;quot;3. Share&amp;quot;&quot;/&gt;&lt;property id=&quot;20307&quot; value=&quot;266&quot;/&gt;&lt;/object&gt;&lt;object type=&quot;3&quot; unique_id=&quot;10016&quot;&gt;&lt;property id=&quot;20148&quot; value=&quot;5&quot;/&gt;&lt;property id=&quot;20300&quot; value=&quot;Slide 6 - &amp;quot;2 Rules I Would Like to Add…&amp;quot;&quot;/&gt;&lt;property id=&quot;20307&quot; value=&quot;268&quot;/&gt;&lt;/object&gt;&lt;object type=&quot;3&quot; unique_id=&quot;10017&quot;&gt;&lt;property id=&quot;20148&quot; value=&quot;5&quot;/&gt;&lt;property id=&quot;20300&quot; value=&quot;Slide 7 - &amp;quot;LAB SAFETY&amp;quot;&quot;/&gt;&lt;property id=&quot;20307&quot; value=&quot;269&quot;/&gt;&lt;/object&gt;&lt;object type=&quot;3&quot; unique_id=&quot;10018&quot;&gt;&lt;property id=&quot;20148&quot; value=&quot;5&quot;/&gt;&lt;property id=&quot;20300&quot; value=&quot;Slide 8 - &amp;quot;Safety Precautions&amp;quot;&quot;/&gt;&lt;property id=&quot;20307&quot; value=&quot;270&quot;/&gt;&lt;/object&gt;&lt;object type=&quot;3&quot; unique_id=&quot;10019&quot;&gt;&lt;property id=&quot;20148&quot; value=&quot;5&quot;/&gt;&lt;property id=&quot;20300&quot; value=&quot;Slide 9 - &amp;quot;Safety Precautions Cont…&amp;quot;&quot;/&gt;&lt;property id=&quot;20307&quot; value=&quot;271&quot;/&gt;&lt;/object&gt;&lt;object type=&quot;3&quot; unique_id=&quot;10020&quot;&gt;&lt;property id=&quot;20148&quot; value=&quot;5&quot;/&gt;&lt;property id=&quot;20300&quot; value=&quot;Slide 10 - &amp;quot;Back to the Biology&amp;quot;&quot;/&gt;&lt;property id=&quot;20307&quot; value=&quot;272&quot;/&gt;&lt;/object&gt;&lt;object type=&quot;3&quot; unique_id=&quot;10021&quot;&gt;&lt;property id=&quot;20148&quot; value=&quot;5&quot;/&gt;&lt;property id=&quot;20300&quot; value=&quot;Slide 11 - &amp;quot;Basic Concepts of Biology&amp;quot;&quot;/&gt;&lt;property id=&quot;20307&quot; value=&quot;273&quot;/&gt;&lt;/object&gt;&lt;object type=&quot;3&quot; unique_id=&quot;10022&quot;&gt;&lt;property id=&quot;20148&quot; value=&quot;5&quot;/&gt;&lt;property id=&quot;20300&quot; value=&quot;Slide 12 - &amp;quot;Basic Concepts of Biology&amp;quot;&quot;/&gt;&lt;property id=&quot;20307&quot; value=&quot;274&quot;/&gt;&lt;/object&gt;&lt;object type=&quot;3&quot; unique_id=&quot;10023&quot;&gt;&lt;property id=&quot;20148&quot; value=&quot;5&quot;/&gt;&lt;property id=&quot;20300&quot; value=&quot;Slide 13 - &amp;quot;Basic Concepts of Biology &amp;quot;&quot;/&gt;&lt;property id=&quot;20307&quot; value=&quot;275&quot;/&gt;&lt;/object&gt;&lt;object type=&quot;3&quot; unique_id=&quot;10024&quot;&gt;&lt;property id=&quot;20148&quot; value=&quot;5&quot;/&gt;&lt;property id=&quot;20300&quot; value=&quot;Slide 14 - &amp;quot;Basic Concepts of Biology&amp;quot;&quot;/&gt;&lt;property id=&quot;20307&quot; value=&quot;276&quot;/&gt;&lt;/object&gt;&lt;object type=&quot;3&quot; unique_id=&quot;10155&quot;&gt;&lt;property id=&quot;20148&quot; value=&quot;5&quot;/&gt;&lt;property id=&quot;20300&quot; value=&quot;Slide 15 - &amp;quot;BIOLOGY QUESTIONNAIRE&amp;quot;&quot;/&gt;&lt;property id=&quot;20307&quot; value=&quot;288&quot;/&gt;&lt;/object&gt;&lt;object type=&quot;3&quot; unique_id=&quot;10982&quot;&gt;&lt;property id=&quot;20148&quot; value=&quot;5&quot;/&gt;&lt;property id=&quot;20300&quot; value=&quot;Slide 16 - &amp;quot;The Scientific  Method&amp;quot;&quot;/&gt;&lt;property id=&quot;20307&quot; value=&quot;289&quot;/&gt;&lt;/object&gt;&lt;object type=&quot;3&quot; unique_id=&quot;10983&quot;&gt;&lt;property id=&quot;20148&quot; value=&quot;5&quot;/&gt;&lt;property id=&quot;20300&quot; value=&quot;Slide 17 - &amp;quot;What is Science?&amp;quot;&quot;/&gt;&lt;property id=&quot;20307&quot; value=&quot;290&quot;/&gt;&lt;/object&gt;&lt;object type=&quot;3&quot; unique_id=&quot;10984&quot;&gt;&lt;property id=&quot;20148&quot; value=&quot;5&quot;/&gt;&lt;property id=&quot;20300&quot; value=&quot;Slide 18 - &amp;quot;Theory:&amp;quot;&quot;/&gt;&lt;property id=&quot;20307&quot; value=&quot;291&quot;/&gt;&lt;/object&gt;&lt;object type=&quot;3&quot; unique_id=&quot;10985&quot;&gt;&lt;property id=&quot;20148&quot; value=&quot;5&quot;/&gt;&lt;property id=&quot;20300&quot; value=&quot;Slide 19 - &amp;quot;SCIENTIFIC METHOD:&amp;quot;&quot;/&gt;&lt;property id=&quot;20307&quot; value=&quot;292&quot;/&gt;&lt;/object&gt;&lt;object type=&quot;3&quot; unique_id=&quot;10986&quot;&gt;&lt;property id=&quot;20148&quot; value=&quot;5&quot;/&gt;&lt;property id=&quot;20300&quot; value=&quot;Slide 20&quot;/&gt;&lt;property id=&quot;20307&quot; value=&quot;293&quot;/&gt;&lt;/object&gt;&lt;object type=&quot;3&quot; unique_id=&quot;10987&quot;&gt;&lt;property id=&quot;20148&quot; value=&quot;5&quot;/&gt;&lt;property id=&quot;20300&quot; value=&quot;Slide 21 - &amp;quot;Hypothesis:&amp;quot;&quot;/&gt;&lt;property id=&quot;20307&quot; value=&quot;294&quot;/&gt;&lt;/object&gt;&lt;object type=&quot;3&quot; unique_id=&quot;10988&quot;&gt;&lt;property id=&quot;20148&quot; value=&quot;5&quot;/&gt;&lt;property id=&quot;20300&quot; value=&quot;Slide 22 - &amp;quot;Following the Scientific Method&amp;quot;&quot;/&gt;&lt;property id=&quot;20307&quot; value=&quot;295&quot;/&gt;&lt;/object&gt;&lt;object type=&quot;3&quot; unique_id=&quot;10989&quot;&gt;&lt;property id=&quot;20148&quot; value=&quot;5&quot;/&gt;&lt;property id=&quot;20300&quot; value=&quot;Slide 23 - &amp;quot;Following the Scientific Method&amp;quot;&quot;/&gt;&lt;property id=&quot;20307&quot; value=&quot;296&quot;/&gt;&lt;/object&gt;&lt;object type=&quot;3&quot; unique_id=&quot;10990&quot;&gt;&lt;property id=&quot;20148&quot; value=&quot;5&quot;/&gt;&lt;property id=&quot;20300&quot; value=&quot;Slide 24 - &amp;quot;Following the Scientific Method&amp;quot;&quot;/&gt;&lt;property id=&quot;20307&quot; value=&quot;297&quot;/&gt;&lt;/object&gt;&lt;object type=&quot;3&quot; unique_id=&quot;10991&quot;&gt;&lt;property id=&quot;20148&quot; value=&quot;5&quot;/&gt;&lt;property id=&quot;20300&quot; value=&quot;Slide 25 - &amp;quot;Following the Scientific Method&amp;quot;&quot;/&gt;&lt;property id=&quot;20307&quot; value=&quot;298&quot;/&gt;&lt;/object&gt;&lt;object type=&quot;3&quot; unique_id=&quot;10992&quot;&gt;&lt;property id=&quot;20148&quot; value=&quot;5&quot;/&gt;&lt;property id=&quot;20300&quot; value=&quot;Slide 26 - &amp;quot;How do you make a valid experiment?&amp;quot;&quot;/&gt;&lt;property id=&quot;20307&quot; value=&quot;299&quot;/&gt;&lt;/object&gt;&lt;object type=&quot;3&quot; unique_id=&quot;10993&quot;&gt;&lt;property id=&quot;20148&quot; value=&quot;5&quot;/&gt;&lt;property id=&quot;20300&quot; value=&quot;Slide 27 - &amp;quot;How do you make a valid experiment?&amp;quot;&quot;/&gt;&lt;property id=&quot;20307&quot; value=&quot;300&quot;/&gt;&lt;/object&gt;&lt;object type=&quot;3&quot; unique_id=&quot;10994&quot;&gt;&lt;property id=&quot;20148&quot; value=&quot;5&quot;/&gt;&lt;property id=&quot;20300&quot; value=&quot;Slide 28 - &amp;quot;Variables:&amp;quot;&quot;/&gt;&lt;property id=&quot;20307&quot; value=&quot;301&quot;/&gt;&lt;/object&gt;&lt;object type=&quot;3&quot; unique_id=&quot;10995&quot;&gt;&lt;property id=&quot;20148&quot; value=&quot;5&quot;/&gt;&lt;property id=&quot;20300&quot; value=&quot;Slide 29 - &amp;quot;Variables:&amp;quot;&quot;/&gt;&lt;property id=&quot;20307&quot; value=&quot;302&quot;/&gt;&lt;/object&gt;&lt;object type=&quot;3&quot; unique_id=&quot;10996&quot;&gt;&lt;property id=&quot;20148&quot; value=&quot;5&quot;/&gt;&lt;property id=&quot;20300&quot; value=&quot;Slide 30 - &amp;quot;Back to the Experiment!&amp;quot;&quot;/&gt;&lt;property id=&quot;20307&quot; value=&quot;303&quot;/&gt;&lt;/object&gt;&lt;object type=&quot;3&quot; unique_id=&quot;10997&quot;&gt;&lt;property id=&quot;20148&quot; value=&quot;5&quot;/&gt;&lt;property id=&quot;20300&quot; value=&quot;Slide 31 - &amp;quot;5) Now let’s analyze the results: Let’s present it graphically &amp;quot;&quot;/&gt;&lt;property id=&quot;20307&quot; value=&quot;304&quot;/&gt;&lt;/object&gt;&lt;object type=&quot;3&quot; unique_id=&quot;10998&quot;&gt;&lt;property id=&quot;20148&quot; value=&quot;5&quot;/&gt;&lt;property id=&quot;20300&quot; value=&quot;Slide 32 - &amp;quot;6) Make a Conclusion&amp;quot;&quot;/&gt;&lt;property id=&quot;20307&quot; value=&quot;305&quot;/&gt;&lt;/object&gt;&lt;object type=&quot;3&quot; unique_id=&quot;11577&quot;&gt;&lt;property id=&quot;20148&quot; value=&quot;5&quot;/&gt;&lt;property id=&quot;20300&quot; value=&quot;Slide 33 - &amp;quot;To Do Now… &amp;quot;&quot;/&gt;&lt;property id=&quot;20307&quot; value=&quot;306&quot;/&gt;&lt;/object&gt;&lt;object type=&quot;3&quot; unique_id=&quot;11578&quot;&gt;&lt;property id=&quot;20148&quot; value=&quot;5&quot;/&gt;&lt;property id=&quot;20300&quot; value=&quot;Slide 34&quot;/&gt;&lt;property id=&quot;20307&quot; value=&quot;307&quot;/&gt;&lt;/object&gt;&lt;/object&gt;&lt;object type=&quot;8&quot; unique_id=&quot;100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1363</Words>
  <Application>Microsoft Office PowerPoint</Application>
  <PresentationFormat>Widescreen</PresentationFormat>
  <Paragraphs>151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Broadway</vt:lpstr>
      <vt:lpstr>Calibri</vt:lpstr>
      <vt:lpstr>Calibri Light</vt:lpstr>
      <vt:lpstr>Rockwell</vt:lpstr>
      <vt:lpstr>Wingdings</vt:lpstr>
      <vt:lpstr>Wingdings 2</vt:lpstr>
      <vt:lpstr>Office Theme</vt:lpstr>
      <vt:lpstr>Welcome to Biology 11</vt:lpstr>
      <vt:lpstr>My Goal For This Course:</vt:lpstr>
      <vt:lpstr>Welcome, Biologists!</vt:lpstr>
      <vt:lpstr>PowerPoint Presentation</vt:lpstr>
      <vt:lpstr>3. Share</vt:lpstr>
      <vt:lpstr>2 Rules I Would Like to Add…</vt:lpstr>
      <vt:lpstr>LAB SAFETY</vt:lpstr>
      <vt:lpstr>Safety Precautions</vt:lpstr>
      <vt:lpstr>Safety Precautions Cont…</vt:lpstr>
      <vt:lpstr>Back to the Biology</vt:lpstr>
      <vt:lpstr>Basic Concepts of Biology</vt:lpstr>
      <vt:lpstr>Basic Concepts of Biology</vt:lpstr>
      <vt:lpstr>Basic Concepts of Biology </vt:lpstr>
      <vt:lpstr>Basic Concepts of Biology</vt:lpstr>
      <vt:lpstr>BIOLOGY QUESTIONNAIRE</vt:lpstr>
      <vt:lpstr>The Scientific  Method</vt:lpstr>
      <vt:lpstr>What is Science?</vt:lpstr>
      <vt:lpstr>Theory:</vt:lpstr>
      <vt:lpstr>SCIENTIFIC METHOD:</vt:lpstr>
      <vt:lpstr>PowerPoint Presentation</vt:lpstr>
      <vt:lpstr>Hypothesis:</vt:lpstr>
      <vt:lpstr>Following the Scientific Method</vt:lpstr>
      <vt:lpstr>Following the Scientific Method</vt:lpstr>
      <vt:lpstr>Following the Scientific Method</vt:lpstr>
      <vt:lpstr>Following the Scientific Method</vt:lpstr>
      <vt:lpstr>How do you make a valid experiment?</vt:lpstr>
      <vt:lpstr>How do you make a valid experiment?</vt:lpstr>
      <vt:lpstr>Variables:</vt:lpstr>
      <vt:lpstr>Variables:</vt:lpstr>
      <vt:lpstr>Back to the Experiment!</vt:lpstr>
      <vt:lpstr>5) Now let’s analyze the results: Let’s present it graphically </vt:lpstr>
      <vt:lpstr>6) Make a Conclusion</vt:lpstr>
      <vt:lpstr>To Do Now…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Biology 11</dc:title>
  <dc:creator>teacher</dc:creator>
  <cp:lastModifiedBy>Teacher</cp:lastModifiedBy>
  <cp:revision>48</cp:revision>
  <dcterms:created xsi:type="dcterms:W3CDTF">2015-01-28T22:46:56Z</dcterms:created>
  <dcterms:modified xsi:type="dcterms:W3CDTF">2015-09-09T04:12:06Z</dcterms:modified>
</cp:coreProperties>
</file>